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304" r:id="rId2"/>
    <p:sldId id="301" r:id="rId3"/>
    <p:sldId id="302" r:id="rId4"/>
    <p:sldId id="303" r:id="rId5"/>
    <p:sldId id="256" r:id="rId6"/>
    <p:sldId id="320" r:id="rId7"/>
    <p:sldId id="307" r:id="rId8"/>
    <p:sldId id="322" r:id="rId9"/>
    <p:sldId id="321" r:id="rId10"/>
    <p:sldId id="306" r:id="rId11"/>
    <p:sldId id="292" r:id="rId12"/>
    <p:sldId id="291" r:id="rId13"/>
    <p:sldId id="299" r:id="rId14"/>
    <p:sldId id="294" r:id="rId15"/>
    <p:sldId id="293" r:id="rId16"/>
    <p:sldId id="269" r:id="rId17"/>
    <p:sldId id="258" r:id="rId18"/>
    <p:sldId id="295" r:id="rId19"/>
    <p:sldId id="310" r:id="rId20"/>
    <p:sldId id="309" r:id="rId21"/>
    <p:sldId id="311" r:id="rId22"/>
    <p:sldId id="312" r:id="rId23"/>
    <p:sldId id="259" r:id="rId24"/>
    <p:sldId id="313" r:id="rId25"/>
    <p:sldId id="315" r:id="rId26"/>
    <p:sldId id="314" r:id="rId27"/>
    <p:sldId id="316" r:id="rId28"/>
    <p:sldId id="318" r:id="rId29"/>
    <p:sldId id="284" r:id="rId30"/>
    <p:sldId id="317" r:id="rId31"/>
    <p:sldId id="298" r:id="rId32"/>
    <p:sldId id="285" r:id="rId33"/>
    <p:sldId id="283" r:id="rId34"/>
    <p:sldId id="319" r:id="rId35"/>
    <p:sldId id="305"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1741528-76FA-E54F-AC0B-758C3DA8B4D5}">
          <p14:sldIdLst>
            <p14:sldId id="304"/>
            <p14:sldId id="301"/>
            <p14:sldId id="302"/>
            <p14:sldId id="303"/>
            <p14:sldId id="256"/>
            <p14:sldId id="320"/>
          </p14:sldIdLst>
        </p14:section>
        <p14:section name="Enzymology" id="{60AD1940-CB42-7345-B1ED-C6E0573A9175}">
          <p14:sldIdLst>
            <p14:sldId id="307"/>
            <p14:sldId id="322"/>
            <p14:sldId id="321"/>
            <p14:sldId id="306"/>
            <p14:sldId id="292"/>
            <p14:sldId id="291"/>
            <p14:sldId id="299"/>
            <p14:sldId id="294"/>
            <p14:sldId id="293"/>
            <p14:sldId id="269"/>
            <p14:sldId id="258"/>
            <p14:sldId id="295"/>
          </p14:sldIdLst>
        </p14:section>
        <p14:section name="Energy Balance" id="{14F8F669-C04F-5340-89B1-61A7C9DE0E5D}">
          <p14:sldIdLst>
            <p14:sldId id="310"/>
            <p14:sldId id="309"/>
            <p14:sldId id="311"/>
            <p14:sldId id="312"/>
            <p14:sldId id="259"/>
            <p14:sldId id="313"/>
            <p14:sldId id="315"/>
            <p14:sldId id="314"/>
            <p14:sldId id="316"/>
            <p14:sldId id="318"/>
            <p14:sldId id="284"/>
            <p14:sldId id="317"/>
            <p14:sldId id="298"/>
            <p14:sldId id="285"/>
            <p14:sldId id="283"/>
            <p14:sldId id="319"/>
            <p14:sldId id="30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57"/>
    <p:restoredTop sz="75388"/>
  </p:normalViewPr>
  <p:slideViewPr>
    <p:cSldViewPr snapToGrid="0" snapToObjects="1">
      <p:cViewPr varScale="1">
        <p:scale>
          <a:sx n="82" d="100"/>
          <a:sy n="82" d="100"/>
        </p:scale>
        <p:origin x="200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tiff>
</file>

<file path=ppt/media/image10.tiff>
</file>

<file path=ppt/media/image11.tiff>
</file>

<file path=ppt/media/image12.png>
</file>

<file path=ppt/media/image13.tiff>
</file>

<file path=ppt/media/image14.tiff>
</file>

<file path=ppt/media/image15.tiff>
</file>

<file path=ppt/media/image2.tiff>
</file>

<file path=ppt/media/image3.png>
</file>

<file path=ppt/media/image4.png>
</file>

<file path=ppt/media/image5.png>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CA50EA-D765-AA42-9865-A841D7D08EE5}" type="datetimeFigureOut">
              <a:rPr lang="en-US" smtClean="0"/>
              <a:t>9/12/17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889E68-5F60-0644-9CE3-A298452CF895}" type="slidenum">
              <a:rPr lang="en-US" smtClean="0"/>
              <a:t>‹#›</a:t>
            </a:fld>
            <a:endParaRPr lang="en-US"/>
          </a:p>
        </p:txBody>
      </p:sp>
    </p:spTree>
    <p:extLst>
      <p:ext uri="{BB962C8B-B14F-4D97-AF65-F5344CB8AC3E}">
        <p14:creationId xmlns:p14="http://schemas.microsoft.com/office/powerpoint/2010/main" val="20674023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889E68-5F60-0644-9CE3-A298452CF895}" type="slidenum">
              <a:rPr lang="en-US" smtClean="0"/>
              <a:t>3</a:t>
            </a:fld>
            <a:endParaRPr lang="en-US"/>
          </a:p>
        </p:txBody>
      </p:sp>
    </p:spTree>
    <p:extLst>
      <p:ext uri="{BB962C8B-B14F-4D97-AF65-F5344CB8AC3E}">
        <p14:creationId xmlns:p14="http://schemas.microsoft.com/office/powerpoint/2010/main" val="7532040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Those with sustained</a:t>
            </a:r>
            <a:r>
              <a:rPr lang="en-US" baseline="0" dirty="0" smtClean="0"/>
              <a:t> weight loss, did so even in spite of a more pronounced  reduction in RMR after 6 years</a:t>
            </a:r>
            <a:endParaRPr lang="en-US" dirty="0"/>
          </a:p>
        </p:txBody>
      </p:sp>
      <p:sp>
        <p:nvSpPr>
          <p:cNvPr id="4" name="Slide Number Placeholder 3"/>
          <p:cNvSpPr>
            <a:spLocks noGrp="1"/>
          </p:cNvSpPr>
          <p:nvPr>
            <p:ph type="sldNum" sz="quarter" idx="10"/>
          </p:nvPr>
        </p:nvSpPr>
        <p:spPr/>
        <p:txBody>
          <a:bodyPr/>
          <a:lstStyle/>
          <a:p>
            <a:fld id="{6D889E68-5F60-0644-9CE3-A298452CF895}" type="slidenum">
              <a:rPr lang="en-US" smtClean="0"/>
              <a:t>33</a:t>
            </a:fld>
            <a:endParaRPr lang="en-US"/>
          </a:p>
        </p:txBody>
      </p:sp>
    </p:spTree>
    <p:extLst>
      <p:ext uri="{BB962C8B-B14F-4D97-AF65-F5344CB8AC3E}">
        <p14:creationId xmlns:p14="http://schemas.microsoft.com/office/powerpoint/2010/main" val="1039431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Slides for activation energy</a:t>
            </a:r>
            <a:endParaRPr lang="en-US" dirty="0"/>
          </a:p>
        </p:txBody>
      </p:sp>
      <p:sp>
        <p:nvSpPr>
          <p:cNvPr id="4" name="Slide Number Placeholder 3"/>
          <p:cNvSpPr>
            <a:spLocks noGrp="1"/>
          </p:cNvSpPr>
          <p:nvPr>
            <p:ph type="sldNum" sz="quarter" idx="10"/>
          </p:nvPr>
        </p:nvSpPr>
        <p:spPr/>
        <p:txBody>
          <a:bodyPr/>
          <a:lstStyle/>
          <a:p>
            <a:fld id="{6D889E68-5F60-0644-9CE3-A298452CF895}" type="slidenum">
              <a:rPr lang="en-US" smtClean="0"/>
              <a:t>10</a:t>
            </a:fld>
            <a:endParaRPr lang="en-US"/>
          </a:p>
        </p:txBody>
      </p:sp>
    </p:spTree>
    <p:extLst>
      <p:ext uri="{BB962C8B-B14F-4D97-AF65-F5344CB8AC3E}">
        <p14:creationId xmlns:p14="http://schemas.microsoft.com/office/powerpoint/2010/main" val="126603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Allosteric Control</a:t>
            </a:r>
            <a:endParaRPr lang="en-US" dirty="0"/>
          </a:p>
        </p:txBody>
      </p:sp>
      <p:sp>
        <p:nvSpPr>
          <p:cNvPr id="4" name="Slide Number Placeholder 3"/>
          <p:cNvSpPr>
            <a:spLocks noGrp="1"/>
          </p:cNvSpPr>
          <p:nvPr>
            <p:ph type="sldNum" sz="quarter" idx="10"/>
          </p:nvPr>
        </p:nvSpPr>
        <p:spPr/>
        <p:txBody>
          <a:bodyPr/>
          <a:lstStyle/>
          <a:p>
            <a:fld id="{6D889E68-5F60-0644-9CE3-A298452CF895}" type="slidenum">
              <a:rPr lang="en-US" smtClean="0"/>
              <a:t>16</a:t>
            </a:fld>
            <a:endParaRPr lang="en-US"/>
          </a:p>
        </p:txBody>
      </p:sp>
    </p:spTree>
    <p:extLst>
      <p:ext uri="{BB962C8B-B14F-4D97-AF65-F5344CB8AC3E}">
        <p14:creationId xmlns:p14="http://schemas.microsoft.com/office/powerpoint/2010/main" val="334199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for the last two,</a:t>
            </a:r>
            <a:r>
              <a:rPr lang="en-US" baseline="0" dirty="0" smtClean="0"/>
              <a:t> efficiency</a:t>
            </a:r>
            <a:endParaRPr lang="en-US" dirty="0"/>
          </a:p>
        </p:txBody>
      </p:sp>
      <p:sp>
        <p:nvSpPr>
          <p:cNvPr id="4" name="Slide Number Placeholder 3"/>
          <p:cNvSpPr>
            <a:spLocks noGrp="1"/>
          </p:cNvSpPr>
          <p:nvPr>
            <p:ph type="sldNum" sz="quarter" idx="10"/>
          </p:nvPr>
        </p:nvSpPr>
        <p:spPr/>
        <p:txBody>
          <a:bodyPr/>
          <a:lstStyle/>
          <a:p>
            <a:fld id="{6D889E68-5F60-0644-9CE3-A298452CF895}" type="slidenum">
              <a:rPr lang="en-US" smtClean="0"/>
              <a:t>20</a:t>
            </a:fld>
            <a:endParaRPr lang="en-US"/>
          </a:p>
        </p:txBody>
      </p:sp>
    </p:spTree>
    <p:extLst>
      <p:ext uri="{BB962C8B-B14F-4D97-AF65-F5344CB8AC3E}">
        <p14:creationId xmlns:p14="http://schemas.microsoft.com/office/powerpoint/2010/main" val="8874200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Impact of weight loss on the components of total energy expenditure (TEE). Energy-restricted weight loss impacts every component of energy expenditure. The absolute levels of resting energy expenditure (REE) decline from a loss of metabolic mass and enhanced metabolic efficiency. </a:t>
            </a:r>
            <a:r>
              <a:rPr lang="en-US" sz="1200" b="0" i="0" kern="1200" dirty="0" err="1" smtClean="0">
                <a:solidFill>
                  <a:schemeClr val="tx1"/>
                </a:solidFill>
                <a:effectLst/>
                <a:latin typeface="+mn-lt"/>
                <a:ea typeface="+mn-ea"/>
                <a:cs typeface="+mn-cs"/>
              </a:rPr>
              <a:t>Nonresting</a:t>
            </a:r>
            <a:r>
              <a:rPr lang="en-US" sz="1200" b="0" i="0" kern="1200" dirty="0" smtClean="0">
                <a:solidFill>
                  <a:schemeClr val="tx1"/>
                </a:solidFill>
                <a:effectLst/>
                <a:latin typeface="+mn-lt"/>
                <a:ea typeface="+mn-ea"/>
                <a:cs typeface="+mn-cs"/>
              </a:rPr>
              <a:t> energy expenditure (NREE) declines, unless the level of physical activity and its associated exercise activity thermogenesis (EAT) are substantially increased. This increase must overcome the decline in the TEF that results from lower energy consumption and a decline in </a:t>
            </a:r>
            <a:r>
              <a:rPr lang="en-US" sz="1200" b="0" i="0" kern="1200" dirty="0" err="1" smtClean="0">
                <a:solidFill>
                  <a:schemeClr val="tx1"/>
                </a:solidFill>
                <a:effectLst/>
                <a:latin typeface="+mn-lt"/>
                <a:ea typeface="+mn-ea"/>
                <a:cs typeface="+mn-cs"/>
              </a:rPr>
              <a:t>nonexercise</a:t>
            </a:r>
            <a:r>
              <a:rPr lang="en-US" sz="1200" b="0" i="0" kern="1200" dirty="0" smtClean="0">
                <a:solidFill>
                  <a:schemeClr val="tx1"/>
                </a:solidFill>
                <a:effectLst/>
                <a:latin typeface="+mn-lt"/>
                <a:ea typeface="+mn-ea"/>
                <a:cs typeface="+mn-cs"/>
              </a:rPr>
              <a:t> activity thermogenesis (NEAT) related to loss in overall mass. Increased energetic efficiency of EAT, NEAT, and potentially TEF contribute to the overall decline in NREE.</a:t>
            </a:r>
            <a:endParaRPr lang="en-US" dirty="0"/>
          </a:p>
        </p:txBody>
      </p:sp>
      <p:sp>
        <p:nvSpPr>
          <p:cNvPr id="4" name="Slide Number Placeholder 3"/>
          <p:cNvSpPr>
            <a:spLocks noGrp="1"/>
          </p:cNvSpPr>
          <p:nvPr>
            <p:ph type="sldNum" sz="quarter" idx="10"/>
          </p:nvPr>
        </p:nvSpPr>
        <p:spPr/>
        <p:txBody>
          <a:bodyPr/>
          <a:lstStyle/>
          <a:p>
            <a:fld id="{6D889E68-5F60-0644-9CE3-A298452CF895}" type="slidenum">
              <a:rPr lang="en-US" smtClean="0"/>
              <a:t>23</a:t>
            </a:fld>
            <a:endParaRPr lang="en-US"/>
          </a:p>
        </p:txBody>
      </p:sp>
    </p:spTree>
    <p:extLst>
      <p:ext uri="{BB962C8B-B14F-4D97-AF65-F5344CB8AC3E}">
        <p14:creationId xmlns:p14="http://schemas.microsoft.com/office/powerpoint/2010/main" val="1919397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889E68-5F60-0644-9CE3-A298452CF895}" type="slidenum">
              <a:rPr lang="en-US" smtClean="0"/>
              <a:t>24</a:t>
            </a:fld>
            <a:endParaRPr lang="en-US"/>
          </a:p>
        </p:txBody>
      </p:sp>
    </p:spTree>
    <p:extLst>
      <p:ext uri="{BB962C8B-B14F-4D97-AF65-F5344CB8AC3E}">
        <p14:creationId xmlns:p14="http://schemas.microsoft.com/office/powerpoint/2010/main" val="16921402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889E68-5F60-0644-9CE3-A298452CF895}" type="slidenum">
              <a:rPr lang="en-US" smtClean="0"/>
              <a:t>25</a:t>
            </a:fld>
            <a:endParaRPr lang="en-US"/>
          </a:p>
        </p:txBody>
      </p:sp>
    </p:spTree>
    <p:extLst>
      <p:ext uri="{BB962C8B-B14F-4D97-AF65-F5344CB8AC3E}">
        <p14:creationId xmlns:p14="http://schemas.microsoft.com/office/powerpoint/2010/main" val="1468195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889E68-5F60-0644-9CE3-A298452CF895}" type="slidenum">
              <a:rPr lang="en-US" smtClean="0"/>
              <a:t>28</a:t>
            </a:fld>
            <a:endParaRPr lang="en-US"/>
          </a:p>
        </p:txBody>
      </p:sp>
    </p:spTree>
    <p:extLst>
      <p:ext uri="{BB962C8B-B14F-4D97-AF65-F5344CB8AC3E}">
        <p14:creationId xmlns:p14="http://schemas.microsoft.com/office/powerpoint/2010/main" val="12293593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D889E68-5F60-0644-9CE3-A298452CF895}" type="slidenum">
              <a:rPr lang="en-US" smtClean="0"/>
              <a:t>30</a:t>
            </a:fld>
            <a:endParaRPr lang="en-US"/>
          </a:p>
        </p:txBody>
      </p:sp>
    </p:spTree>
    <p:extLst>
      <p:ext uri="{BB962C8B-B14F-4D97-AF65-F5344CB8AC3E}">
        <p14:creationId xmlns:p14="http://schemas.microsoft.com/office/powerpoint/2010/main" val="1229329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78E6069-A653-0C4F-8BD3-6550F8F9B9D4}" type="datetimeFigureOut">
              <a:rPr lang="en-US" smtClean="0"/>
              <a:t>9/12/17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B75768-6742-8640-A0F7-47FB4FF20F64}" type="slidenum">
              <a:rPr lang="en-US" smtClean="0"/>
              <a:t>‹#›</a:t>
            </a:fld>
            <a:endParaRPr lang="en-US"/>
          </a:p>
        </p:txBody>
      </p:sp>
    </p:spTree>
    <p:extLst>
      <p:ext uri="{BB962C8B-B14F-4D97-AF65-F5344CB8AC3E}">
        <p14:creationId xmlns:p14="http://schemas.microsoft.com/office/powerpoint/2010/main" val="467279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8E6069-A653-0C4F-8BD3-6550F8F9B9D4}" type="datetimeFigureOut">
              <a:rPr lang="en-US" smtClean="0"/>
              <a:t>9/12/17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B75768-6742-8640-A0F7-47FB4FF20F64}" type="slidenum">
              <a:rPr lang="en-US" smtClean="0"/>
              <a:t>‹#›</a:t>
            </a:fld>
            <a:endParaRPr lang="en-US"/>
          </a:p>
        </p:txBody>
      </p:sp>
    </p:spTree>
    <p:extLst>
      <p:ext uri="{BB962C8B-B14F-4D97-AF65-F5344CB8AC3E}">
        <p14:creationId xmlns:p14="http://schemas.microsoft.com/office/powerpoint/2010/main" val="11725188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8E6069-A653-0C4F-8BD3-6550F8F9B9D4}" type="datetimeFigureOut">
              <a:rPr lang="en-US" smtClean="0"/>
              <a:t>9/12/17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B75768-6742-8640-A0F7-47FB4FF20F64}" type="slidenum">
              <a:rPr lang="en-US" smtClean="0"/>
              <a:t>‹#›</a:t>
            </a:fld>
            <a:endParaRPr lang="en-US"/>
          </a:p>
        </p:txBody>
      </p:sp>
    </p:spTree>
    <p:extLst>
      <p:ext uri="{BB962C8B-B14F-4D97-AF65-F5344CB8AC3E}">
        <p14:creationId xmlns:p14="http://schemas.microsoft.com/office/powerpoint/2010/main" val="1214770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78E6069-A653-0C4F-8BD3-6550F8F9B9D4}" type="datetimeFigureOut">
              <a:rPr lang="en-US" smtClean="0"/>
              <a:t>9/12/17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B75768-6742-8640-A0F7-47FB4FF20F64}" type="slidenum">
              <a:rPr lang="en-US" smtClean="0"/>
              <a:t>‹#›</a:t>
            </a:fld>
            <a:endParaRPr lang="en-US"/>
          </a:p>
        </p:txBody>
      </p:sp>
    </p:spTree>
    <p:extLst>
      <p:ext uri="{BB962C8B-B14F-4D97-AF65-F5344CB8AC3E}">
        <p14:creationId xmlns:p14="http://schemas.microsoft.com/office/powerpoint/2010/main" val="1853006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8E6069-A653-0C4F-8BD3-6550F8F9B9D4}" type="datetimeFigureOut">
              <a:rPr lang="en-US" smtClean="0"/>
              <a:t>9/12/17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B75768-6742-8640-A0F7-47FB4FF20F64}" type="slidenum">
              <a:rPr lang="en-US" smtClean="0"/>
              <a:t>‹#›</a:t>
            </a:fld>
            <a:endParaRPr lang="en-US"/>
          </a:p>
        </p:txBody>
      </p:sp>
    </p:spTree>
    <p:extLst>
      <p:ext uri="{BB962C8B-B14F-4D97-AF65-F5344CB8AC3E}">
        <p14:creationId xmlns:p14="http://schemas.microsoft.com/office/powerpoint/2010/main" val="1178229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78E6069-A653-0C4F-8BD3-6550F8F9B9D4}" type="datetimeFigureOut">
              <a:rPr lang="en-US" smtClean="0"/>
              <a:t>9/12/17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B75768-6742-8640-A0F7-47FB4FF20F64}" type="slidenum">
              <a:rPr lang="en-US" smtClean="0"/>
              <a:t>‹#›</a:t>
            </a:fld>
            <a:endParaRPr lang="en-US"/>
          </a:p>
        </p:txBody>
      </p:sp>
    </p:spTree>
    <p:extLst>
      <p:ext uri="{BB962C8B-B14F-4D97-AF65-F5344CB8AC3E}">
        <p14:creationId xmlns:p14="http://schemas.microsoft.com/office/powerpoint/2010/main" val="556463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78E6069-A653-0C4F-8BD3-6550F8F9B9D4}" type="datetimeFigureOut">
              <a:rPr lang="en-US" smtClean="0"/>
              <a:t>9/12/17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B75768-6742-8640-A0F7-47FB4FF20F64}" type="slidenum">
              <a:rPr lang="en-US" smtClean="0"/>
              <a:t>‹#›</a:t>
            </a:fld>
            <a:endParaRPr lang="en-US"/>
          </a:p>
        </p:txBody>
      </p:sp>
    </p:spTree>
    <p:extLst>
      <p:ext uri="{BB962C8B-B14F-4D97-AF65-F5344CB8AC3E}">
        <p14:creationId xmlns:p14="http://schemas.microsoft.com/office/powerpoint/2010/main" val="1974678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78E6069-A653-0C4F-8BD3-6550F8F9B9D4}" type="datetimeFigureOut">
              <a:rPr lang="en-US" smtClean="0"/>
              <a:t>9/12/17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B75768-6742-8640-A0F7-47FB4FF20F64}" type="slidenum">
              <a:rPr lang="en-US" smtClean="0"/>
              <a:t>‹#›</a:t>
            </a:fld>
            <a:endParaRPr lang="en-US"/>
          </a:p>
        </p:txBody>
      </p:sp>
    </p:spTree>
    <p:extLst>
      <p:ext uri="{BB962C8B-B14F-4D97-AF65-F5344CB8AC3E}">
        <p14:creationId xmlns:p14="http://schemas.microsoft.com/office/powerpoint/2010/main" val="979214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8E6069-A653-0C4F-8BD3-6550F8F9B9D4}" type="datetimeFigureOut">
              <a:rPr lang="en-US" smtClean="0"/>
              <a:t>9/12/17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B75768-6742-8640-A0F7-47FB4FF20F64}" type="slidenum">
              <a:rPr lang="en-US" smtClean="0"/>
              <a:t>‹#›</a:t>
            </a:fld>
            <a:endParaRPr lang="en-US"/>
          </a:p>
        </p:txBody>
      </p:sp>
    </p:spTree>
    <p:extLst>
      <p:ext uri="{BB962C8B-B14F-4D97-AF65-F5344CB8AC3E}">
        <p14:creationId xmlns:p14="http://schemas.microsoft.com/office/powerpoint/2010/main" val="1489922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8E6069-A653-0C4F-8BD3-6550F8F9B9D4}" type="datetimeFigureOut">
              <a:rPr lang="en-US" smtClean="0"/>
              <a:t>9/12/17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B75768-6742-8640-A0F7-47FB4FF20F64}" type="slidenum">
              <a:rPr lang="en-US" smtClean="0"/>
              <a:t>‹#›</a:t>
            </a:fld>
            <a:endParaRPr lang="en-US"/>
          </a:p>
        </p:txBody>
      </p:sp>
    </p:spTree>
    <p:extLst>
      <p:ext uri="{BB962C8B-B14F-4D97-AF65-F5344CB8AC3E}">
        <p14:creationId xmlns:p14="http://schemas.microsoft.com/office/powerpoint/2010/main" val="1475293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8E6069-A653-0C4F-8BD3-6550F8F9B9D4}" type="datetimeFigureOut">
              <a:rPr lang="en-US" smtClean="0"/>
              <a:t>9/12/17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B75768-6742-8640-A0F7-47FB4FF20F64}" type="slidenum">
              <a:rPr lang="en-US" smtClean="0"/>
              <a:t>‹#›</a:t>
            </a:fld>
            <a:endParaRPr lang="en-US"/>
          </a:p>
        </p:txBody>
      </p:sp>
    </p:spTree>
    <p:extLst>
      <p:ext uri="{BB962C8B-B14F-4D97-AF65-F5344CB8AC3E}">
        <p14:creationId xmlns:p14="http://schemas.microsoft.com/office/powerpoint/2010/main" val="40766617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8E6069-A653-0C4F-8BD3-6550F8F9B9D4}" type="datetimeFigureOut">
              <a:rPr lang="en-US" smtClean="0"/>
              <a:t>9/12/17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B75768-6742-8640-A0F7-47FB4FF20F64}" type="slidenum">
              <a:rPr lang="en-US" smtClean="0"/>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hyperlink" Target="http://dx.doi.org/10.1152/ajpregu.00755.2010" TargetMode="Externa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supertracker.usda.gov/bwp/index.html" TargetMode="External"/><Relationship Id="rId3"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tif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 Id="rId3" Type="http://schemas.openxmlformats.org/officeDocument/2006/relationships/image" Target="../media/image1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x.doi.org/10.1056/NEJM199503093321001" TargetMode="External"/><Relationship Id="rId3" Type="http://schemas.openxmlformats.org/officeDocument/2006/relationships/image" Target="../media/image13.tiff"/></Relationships>
</file>

<file path=ppt/slides/_rels/slide33.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15.tiff"/><Relationship Id="rId5" Type="http://schemas.openxmlformats.org/officeDocument/2006/relationships/hyperlink" Target="http://dx.doi.org/10.1002/oby.21538" TargetMode="Externa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Lecture 2 Quiz</a:t>
            </a:r>
            <a:endParaRPr lang="en-US" dirty="0"/>
          </a:p>
        </p:txBody>
      </p:sp>
      <p:sp>
        <p:nvSpPr>
          <p:cNvPr id="7" name="Text Placeholder 6"/>
          <p:cNvSpPr>
            <a:spLocks noGrp="1"/>
          </p:cNvSpPr>
          <p:nvPr>
            <p:ph type="body" idx="1"/>
          </p:nvPr>
        </p:nvSpPr>
        <p:spPr/>
        <p:txBody>
          <a:bodyPr/>
          <a:lstStyle/>
          <a:p>
            <a:r>
              <a:rPr lang="en-US" dirty="0" smtClean="0"/>
              <a:t>3 questions, 60s each</a:t>
            </a:r>
            <a:endParaRPr lang="en-US" dirty="0"/>
          </a:p>
        </p:txBody>
      </p:sp>
    </p:spTree>
    <p:extLst>
      <p:ext uri="{BB962C8B-B14F-4D97-AF65-F5344CB8AC3E}">
        <p14:creationId xmlns:p14="http://schemas.microsoft.com/office/powerpoint/2010/main" val="13676384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Biochemistry Review</a:t>
            </a:r>
            <a:endParaRPr lang="en-US" dirty="0"/>
          </a:p>
        </p:txBody>
      </p:sp>
      <p:sp>
        <p:nvSpPr>
          <p:cNvPr id="6" name="Content Placeholder 5"/>
          <p:cNvSpPr>
            <a:spLocks noGrp="1"/>
          </p:cNvSpPr>
          <p:nvPr>
            <p:ph idx="1"/>
          </p:nvPr>
        </p:nvSpPr>
        <p:spPr/>
        <p:txBody>
          <a:bodyPr>
            <a:normAutofit/>
          </a:bodyPr>
          <a:lstStyle/>
          <a:p>
            <a:pPr>
              <a:lnSpc>
                <a:spcPct val="100000"/>
              </a:lnSpc>
              <a:spcBef>
                <a:spcPts val="0"/>
              </a:spcBef>
            </a:pPr>
            <a:r>
              <a:rPr lang="en-US" dirty="0" smtClean="0"/>
              <a:t>Which, if any of these concepts is the most unclear to you?</a:t>
            </a:r>
          </a:p>
          <a:p>
            <a:pPr marL="914400" lvl="1" indent="-457200">
              <a:buFont typeface="+mj-lt"/>
              <a:buAutoNum type="alphaUcPeriod"/>
            </a:pPr>
            <a:r>
              <a:rPr lang="en-US" dirty="0" smtClean="0"/>
              <a:t>Activation Energy of an Enzyme, Thermodynamics of a Reaction</a:t>
            </a:r>
            <a:endParaRPr lang="en-US" dirty="0"/>
          </a:p>
          <a:p>
            <a:pPr marL="914400" lvl="1" indent="-457200">
              <a:buFont typeface="+mj-lt"/>
              <a:buAutoNum type="alphaUcPeriod"/>
            </a:pPr>
            <a:r>
              <a:rPr lang="en-US" dirty="0"/>
              <a:t>Rate-Limiting </a:t>
            </a:r>
            <a:r>
              <a:rPr lang="en-US" dirty="0" smtClean="0"/>
              <a:t>Steps, Committed Steps and Metabolic Flux</a:t>
            </a:r>
            <a:endParaRPr lang="en-US" dirty="0"/>
          </a:p>
          <a:p>
            <a:pPr marL="914400" lvl="1" indent="-457200">
              <a:buFont typeface="+mj-lt"/>
              <a:buAutoNum type="alphaUcPeriod"/>
            </a:pPr>
            <a:r>
              <a:rPr lang="en-US" dirty="0"/>
              <a:t>Allosteric </a:t>
            </a:r>
            <a:r>
              <a:rPr lang="en-US" dirty="0" smtClean="0"/>
              <a:t>Control, Co-</a:t>
            </a:r>
            <a:r>
              <a:rPr lang="en-US" dirty="0" err="1" smtClean="0"/>
              <a:t>Operativity</a:t>
            </a:r>
            <a:r>
              <a:rPr lang="en-US" dirty="0" smtClean="0"/>
              <a:t> and the Physiological Range</a:t>
            </a:r>
          </a:p>
          <a:p>
            <a:pPr marL="914400" lvl="1" indent="-457200">
              <a:buFont typeface="+mj-lt"/>
              <a:buAutoNum type="alphaUcPeriod"/>
            </a:pPr>
            <a:r>
              <a:rPr lang="en-US" dirty="0" smtClean="0"/>
              <a:t>Transcriptional or Post-Translational </a:t>
            </a:r>
            <a:r>
              <a:rPr lang="en-US" dirty="0"/>
              <a:t>Regulation</a:t>
            </a:r>
          </a:p>
          <a:p>
            <a:pPr>
              <a:lnSpc>
                <a:spcPct val="100000"/>
              </a:lnSpc>
              <a:spcBef>
                <a:spcPts val="0"/>
              </a:spcBef>
            </a:pPr>
            <a:endParaRPr lang="en-US" dirty="0"/>
          </a:p>
        </p:txBody>
      </p:sp>
    </p:spTree>
    <p:extLst>
      <p:ext uri="{BB962C8B-B14F-4D97-AF65-F5344CB8AC3E}">
        <p14:creationId xmlns:p14="http://schemas.microsoft.com/office/powerpoint/2010/main" val="18577530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If an enzyme is catalytically activated</a:t>
            </a:r>
            <a:r>
              <a:rPr lang="is-IS" dirty="0" smtClean="0"/>
              <a:t>…</a:t>
            </a:r>
            <a:endParaRPr lang="en-US" dirty="0"/>
          </a:p>
        </p:txBody>
      </p:sp>
      <p:sp>
        <p:nvSpPr>
          <p:cNvPr id="3" name="Content Placeholder 2"/>
          <p:cNvSpPr>
            <a:spLocks noGrp="1"/>
          </p:cNvSpPr>
          <p:nvPr>
            <p:ph idx="1"/>
          </p:nvPr>
        </p:nvSpPr>
        <p:spPr/>
        <p:txBody>
          <a:bodyPr/>
          <a:lstStyle/>
          <a:p>
            <a:pPr marL="514350" indent="-514350">
              <a:buFont typeface="+mj-lt"/>
              <a:buAutoNum type="alphaUcPeriod"/>
            </a:pPr>
            <a:r>
              <a:rPr lang="en-US" dirty="0" smtClean="0"/>
              <a:t>It reduces </a:t>
            </a:r>
            <a:r>
              <a:rPr lang="en-US" dirty="0" smtClean="0">
                <a:latin typeface="Symbol" charset="2"/>
                <a:ea typeface="Symbol" charset="2"/>
                <a:cs typeface="Symbol" charset="2"/>
              </a:rPr>
              <a:t>D</a:t>
            </a:r>
            <a:r>
              <a:rPr lang="en-US" dirty="0" smtClean="0"/>
              <a:t>G of the reaction, but </a:t>
            </a:r>
            <a:r>
              <a:rPr lang="en-US" b="1" u="sng" dirty="0" smtClean="0"/>
              <a:t>does not </a:t>
            </a:r>
            <a:r>
              <a:rPr lang="en-US" dirty="0" smtClean="0"/>
              <a:t>change the rate</a:t>
            </a:r>
          </a:p>
          <a:p>
            <a:pPr marL="514350" indent="-514350">
              <a:buFont typeface="+mj-lt"/>
              <a:buAutoNum type="alphaUcPeriod"/>
            </a:pPr>
            <a:r>
              <a:rPr lang="en-US" dirty="0"/>
              <a:t>It reduces </a:t>
            </a:r>
            <a:r>
              <a:rPr lang="en-US" dirty="0">
                <a:latin typeface="Symbol" charset="2"/>
                <a:ea typeface="Symbol" charset="2"/>
                <a:cs typeface="Symbol" charset="2"/>
              </a:rPr>
              <a:t>D</a:t>
            </a:r>
            <a:r>
              <a:rPr lang="en-US" dirty="0"/>
              <a:t>G of the reaction, </a:t>
            </a:r>
            <a:r>
              <a:rPr lang="en-US" dirty="0" smtClean="0"/>
              <a:t>and </a:t>
            </a:r>
            <a:r>
              <a:rPr lang="en-US" b="1" u="sng" dirty="0" smtClean="0"/>
              <a:t>does</a:t>
            </a:r>
            <a:r>
              <a:rPr lang="en-US" dirty="0" smtClean="0"/>
              <a:t> changes the rate</a:t>
            </a:r>
          </a:p>
          <a:p>
            <a:pPr marL="514350" indent="-514350">
              <a:buFont typeface="+mj-lt"/>
              <a:buAutoNum type="alphaUcPeriod"/>
            </a:pPr>
            <a:r>
              <a:rPr lang="en-US" dirty="0" smtClean="0"/>
              <a:t>It doesn’t change the </a:t>
            </a:r>
            <a:r>
              <a:rPr lang="en-US" dirty="0" smtClean="0">
                <a:latin typeface="Symbol" charset="2"/>
                <a:ea typeface="Symbol" charset="2"/>
                <a:cs typeface="Symbol" charset="2"/>
              </a:rPr>
              <a:t>D</a:t>
            </a:r>
            <a:r>
              <a:rPr lang="en-US" dirty="0" smtClean="0"/>
              <a:t>G of the reaction, and </a:t>
            </a:r>
            <a:r>
              <a:rPr lang="en-US" b="1" u="sng" dirty="0" smtClean="0"/>
              <a:t>does not </a:t>
            </a:r>
            <a:r>
              <a:rPr lang="en-US" dirty="0" smtClean="0"/>
              <a:t>change the rate</a:t>
            </a:r>
          </a:p>
          <a:p>
            <a:pPr marL="514350" indent="-514350">
              <a:buFont typeface="+mj-lt"/>
              <a:buAutoNum type="alphaUcPeriod"/>
            </a:pPr>
            <a:r>
              <a:rPr lang="en-US" dirty="0" smtClean="0"/>
              <a:t>It doesn't</a:t>
            </a:r>
            <a:r>
              <a:rPr lang="en-US" dirty="0"/>
              <a:t> </a:t>
            </a:r>
            <a:r>
              <a:rPr lang="en-US" dirty="0" smtClean="0"/>
              <a:t>change the </a:t>
            </a:r>
            <a:r>
              <a:rPr lang="en-US" dirty="0" smtClean="0">
                <a:latin typeface="Symbol" charset="2"/>
                <a:ea typeface="Symbol" charset="2"/>
                <a:cs typeface="Symbol" charset="2"/>
              </a:rPr>
              <a:t>D</a:t>
            </a:r>
            <a:r>
              <a:rPr lang="en-US" dirty="0" smtClean="0"/>
              <a:t>G </a:t>
            </a:r>
            <a:r>
              <a:rPr lang="en-US" dirty="0"/>
              <a:t>of the reaction, but </a:t>
            </a:r>
            <a:r>
              <a:rPr lang="en-US" b="1" u="sng" dirty="0"/>
              <a:t>does</a:t>
            </a:r>
            <a:r>
              <a:rPr lang="en-US" dirty="0"/>
              <a:t> not change the </a:t>
            </a:r>
            <a:r>
              <a:rPr lang="en-US" dirty="0" smtClean="0"/>
              <a:t>rate</a:t>
            </a:r>
            <a:endParaRPr lang="en-US" dirty="0"/>
          </a:p>
        </p:txBody>
      </p:sp>
    </p:spTree>
    <p:extLst>
      <p:ext uri="{BB962C8B-B14F-4D97-AF65-F5344CB8AC3E}">
        <p14:creationId xmlns:p14="http://schemas.microsoft.com/office/powerpoint/2010/main" val="17518265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Kinetics of Enzyme Reactions</a:t>
            </a:r>
            <a:endParaRPr lang="en-US" dirty="0"/>
          </a:p>
        </p:txBody>
      </p:sp>
      <p:sp>
        <p:nvSpPr>
          <p:cNvPr id="3" name="Content Placeholder 2"/>
          <p:cNvSpPr>
            <a:spLocks noGrp="1"/>
          </p:cNvSpPr>
          <p:nvPr>
            <p:ph idx="1"/>
          </p:nvPr>
        </p:nvSpPr>
        <p:spPr>
          <a:xfrm>
            <a:off x="838200" y="1825625"/>
            <a:ext cx="4137837" cy="4351338"/>
          </a:xfrm>
        </p:spPr>
        <p:txBody>
          <a:bodyPr/>
          <a:lstStyle/>
          <a:p>
            <a:r>
              <a:rPr lang="en-US" dirty="0" smtClean="0"/>
              <a:t>Generally depends on amount of substrate/product</a:t>
            </a:r>
          </a:p>
          <a:p>
            <a:r>
              <a:rPr lang="en-US" dirty="0" smtClean="0"/>
              <a:t>Stabilization of transition state</a:t>
            </a:r>
            <a:endParaRPr lang="en-US" dirty="0"/>
          </a:p>
        </p:txBody>
      </p:sp>
      <p:pic>
        <p:nvPicPr>
          <p:cNvPr id="4" name="Picture 3"/>
          <p:cNvPicPr>
            <a:picLocks noChangeAspect="1"/>
          </p:cNvPicPr>
          <p:nvPr/>
        </p:nvPicPr>
        <p:blipFill>
          <a:blip r:embed="rId2"/>
          <a:stretch>
            <a:fillRect/>
          </a:stretch>
        </p:blipFill>
        <p:spPr>
          <a:xfrm>
            <a:off x="5353589" y="2052145"/>
            <a:ext cx="6838411" cy="3476786"/>
          </a:xfrm>
          <a:prstGeom prst="rect">
            <a:avLst/>
          </a:prstGeom>
        </p:spPr>
      </p:pic>
    </p:spTree>
    <p:extLst>
      <p:ext uri="{BB962C8B-B14F-4D97-AF65-F5344CB8AC3E}">
        <p14:creationId xmlns:p14="http://schemas.microsoft.com/office/powerpoint/2010/main" val="15905690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Committed or rate limiting steps?</a:t>
            </a:r>
            <a:endParaRPr lang="en-US" dirty="0"/>
          </a:p>
        </p:txBody>
      </p:sp>
      <p:sp>
        <p:nvSpPr>
          <p:cNvPr id="3" name="Content Placeholder 2"/>
          <p:cNvSpPr>
            <a:spLocks noGrp="1"/>
          </p:cNvSpPr>
          <p:nvPr>
            <p:ph idx="1"/>
          </p:nvPr>
        </p:nvSpPr>
        <p:spPr/>
        <p:txBody>
          <a:bodyPr/>
          <a:lstStyle/>
          <a:p>
            <a:r>
              <a:rPr lang="en-US" dirty="0" smtClean="0"/>
              <a:t>Reversible step:</a:t>
            </a:r>
          </a:p>
          <a:p>
            <a:pPr lvl="1"/>
            <a:r>
              <a:rPr lang="en-US" dirty="0" smtClean="0"/>
              <a:t>Substrates and products can quickly move back and forth</a:t>
            </a:r>
          </a:p>
          <a:p>
            <a:r>
              <a:rPr lang="en-US" dirty="0" smtClean="0"/>
              <a:t>Committed step:</a:t>
            </a:r>
          </a:p>
          <a:p>
            <a:pPr lvl="1"/>
            <a:r>
              <a:rPr lang="en-US" dirty="0" smtClean="0"/>
              <a:t>An effectively irreversible step along a metabolic pathway</a:t>
            </a:r>
          </a:p>
          <a:p>
            <a:r>
              <a:rPr lang="en-US" dirty="0" smtClean="0"/>
              <a:t>Rate limiting step:</a:t>
            </a:r>
          </a:p>
          <a:p>
            <a:pPr lvl="1"/>
            <a:r>
              <a:rPr lang="en-US" dirty="0" smtClean="0"/>
              <a:t>The slowest enzymatic reaction in a pathway</a:t>
            </a:r>
          </a:p>
          <a:p>
            <a:r>
              <a:rPr lang="en-US" dirty="0" smtClean="0"/>
              <a:t>Committed and rate limiting steps are often the ones that regulate the flow of metabolites through the pathway</a:t>
            </a:r>
            <a:endParaRPr lang="en-US" dirty="0"/>
          </a:p>
        </p:txBody>
      </p:sp>
    </p:spTree>
    <p:extLst>
      <p:ext uri="{BB962C8B-B14F-4D97-AF65-F5344CB8AC3E}">
        <p14:creationId xmlns:p14="http://schemas.microsoft.com/office/powerpoint/2010/main" val="13135670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a:t>
            </a:r>
            <a:r>
              <a:rPr lang="en-US" dirty="0" err="1" smtClean="0"/>
              <a:t>operativity</a:t>
            </a:r>
            <a:endParaRPr lang="en-US" dirty="0"/>
          </a:p>
        </p:txBody>
      </p:sp>
      <p:cxnSp>
        <p:nvCxnSpPr>
          <p:cNvPr id="5" name="Straight Connector 4"/>
          <p:cNvCxnSpPr/>
          <p:nvPr/>
        </p:nvCxnSpPr>
        <p:spPr>
          <a:xfrm>
            <a:off x="1956391" y="1690688"/>
            <a:ext cx="63795" cy="4263545"/>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2020186" y="5954233"/>
            <a:ext cx="7995684" cy="0"/>
          </a:xfrm>
          <a:prstGeom prst="line">
            <a:avLst/>
          </a:prstGeom>
        </p:spPr>
        <p:style>
          <a:lnRef idx="1">
            <a:schemeClr val="accent1"/>
          </a:lnRef>
          <a:fillRef idx="0">
            <a:schemeClr val="accent1"/>
          </a:fillRef>
          <a:effectRef idx="0">
            <a:schemeClr val="accent1"/>
          </a:effectRef>
          <a:fontRef idx="minor">
            <a:schemeClr val="tx1"/>
          </a:fontRef>
        </p:style>
      </p:cxnSp>
      <p:sp>
        <p:nvSpPr>
          <p:cNvPr id="8" name="Arc 7"/>
          <p:cNvSpPr/>
          <p:nvPr/>
        </p:nvSpPr>
        <p:spPr>
          <a:xfrm rot="16200000">
            <a:off x="6177571" y="-2445434"/>
            <a:ext cx="7400149" cy="15672392"/>
          </a:xfrm>
          <a:prstGeom prst="arc">
            <a:avLst>
              <a:gd name="adj1" fmla="val 16200000"/>
              <a:gd name="adj2" fmla="val 21447734"/>
            </a:avLst>
          </a:prstGeom>
          <a:solidFill>
            <a:schemeClr val="bg1"/>
          </a:solidFill>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rot="16200000">
            <a:off x="-180224" y="3468518"/>
            <a:ext cx="3346557" cy="707886"/>
          </a:xfrm>
          <a:prstGeom prst="rect">
            <a:avLst/>
          </a:prstGeom>
          <a:noFill/>
        </p:spPr>
        <p:txBody>
          <a:bodyPr wrap="none" rtlCol="0">
            <a:spAutoFit/>
          </a:bodyPr>
          <a:lstStyle/>
          <a:p>
            <a:r>
              <a:rPr lang="en-US" sz="4000" dirty="0" smtClean="0"/>
              <a:t>Enzymatic Rate</a:t>
            </a:r>
            <a:endParaRPr lang="en-US" sz="4000" dirty="0"/>
          </a:p>
        </p:txBody>
      </p:sp>
      <p:sp>
        <p:nvSpPr>
          <p:cNvPr id="11" name="TextBox 10"/>
          <p:cNvSpPr txBox="1"/>
          <p:nvPr/>
        </p:nvSpPr>
        <p:spPr>
          <a:xfrm>
            <a:off x="3402921" y="6150114"/>
            <a:ext cx="5230214" cy="707886"/>
          </a:xfrm>
          <a:prstGeom prst="rect">
            <a:avLst/>
          </a:prstGeom>
          <a:noFill/>
        </p:spPr>
        <p:txBody>
          <a:bodyPr wrap="none" rtlCol="0">
            <a:spAutoFit/>
          </a:bodyPr>
          <a:lstStyle/>
          <a:p>
            <a:r>
              <a:rPr lang="en-US" sz="4000" smtClean="0"/>
              <a:t>Substrate Concentration</a:t>
            </a:r>
            <a:endParaRPr lang="en-US" sz="4000"/>
          </a:p>
        </p:txBody>
      </p:sp>
      <p:sp>
        <p:nvSpPr>
          <p:cNvPr id="12" name="Freeform 11"/>
          <p:cNvSpPr/>
          <p:nvPr/>
        </p:nvSpPr>
        <p:spPr>
          <a:xfrm>
            <a:off x="2020186" y="1701209"/>
            <a:ext cx="7485321" cy="4253024"/>
          </a:xfrm>
          <a:custGeom>
            <a:avLst/>
            <a:gdLst>
              <a:gd name="connsiteX0" fmla="*/ 0 w 7464056"/>
              <a:gd name="connsiteY0" fmla="*/ 4146698 h 4234311"/>
              <a:gd name="connsiteX1" fmla="*/ 2743200 w 7464056"/>
              <a:gd name="connsiteY1" fmla="*/ 3785191 h 4234311"/>
              <a:gd name="connsiteX2" fmla="*/ 4125433 w 7464056"/>
              <a:gd name="connsiteY2" fmla="*/ 659219 h 4234311"/>
              <a:gd name="connsiteX3" fmla="*/ 7464056 w 7464056"/>
              <a:gd name="connsiteY3" fmla="*/ 0 h 4234311"/>
            </a:gdLst>
            <a:ahLst/>
            <a:cxnLst>
              <a:cxn ang="0">
                <a:pos x="connsiteX0" y="connsiteY0"/>
              </a:cxn>
              <a:cxn ang="0">
                <a:pos x="connsiteX1" y="connsiteY1"/>
              </a:cxn>
              <a:cxn ang="0">
                <a:pos x="connsiteX2" y="connsiteY2"/>
              </a:cxn>
              <a:cxn ang="0">
                <a:pos x="connsiteX3" y="connsiteY3"/>
              </a:cxn>
            </a:cxnLst>
            <a:rect l="l" t="t" r="r" b="b"/>
            <a:pathLst>
              <a:path w="7464056" h="4234311">
                <a:moveTo>
                  <a:pt x="0" y="4146698"/>
                </a:moveTo>
                <a:cubicBezTo>
                  <a:pt x="1027814" y="4256567"/>
                  <a:pt x="2055628" y="4366437"/>
                  <a:pt x="2743200" y="3785191"/>
                </a:cubicBezTo>
                <a:cubicBezTo>
                  <a:pt x="3430772" y="3203945"/>
                  <a:pt x="3338624" y="1290084"/>
                  <a:pt x="4125433" y="659219"/>
                </a:cubicBezTo>
                <a:cubicBezTo>
                  <a:pt x="4912242" y="28354"/>
                  <a:pt x="6804838" y="113414"/>
                  <a:pt x="7464056" y="0"/>
                </a:cubicBezTo>
              </a:path>
            </a:pathLst>
          </a:cu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380614" y="1531088"/>
            <a:ext cx="1871330" cy="4423145"/>
          </a:xfrm>
          <a:prstGeom prst="rect">
            <a:avLst/>
          </a:prstGeom>
          <a:no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4712351" y="819132"/>
            <a:ext cx="1383649" cy="646331"/>
          </a:xfrm>
          <a:prstGeom prst="rect">
            <a:avLst/>
          </a:prstGeom>
          <a:noFill/>
        </p:spPr>
        <p:txBody>
          <a:bodyPr wrap="none" rtlCol="0">
            <a:spAutoFit/>
          </a:bodyPr>
          <a:lstStyle/>
          <a:p>
            <a:pPr algn="ctr"/>
            <a:r>
              <a:rPr lang="en-US" dirty="0" smtClean="0"/>
              <a:t>Physiological</a:t>
            </a:r>
          </a:p>
          <a:p>
            <a:pPr algn="ctr"/>
            <a:r>
              <a:rPr lang="en-US" dirty="0" smtClean="0"/>
              <a:t>Range </a:t>
            </a:r>
            <a:endParaRPr lang="en-US" dirty="0"/>
          </a:p>
        </p:txBody>
      </p:sp>
      <p:cxnSp>
        <p:nvCxnSpPr>
          <p:cNvPr id="16" name="Straight Arrow Connector 15"/>
          <p:cNvCxnSpPr/>
          <p:nvPr/>
        </p:nvCxnSpPr>
        <p:spPr>
          <a:xfrm flipH="1" flipV="1">
            <a:off x="3572540" y="3444949"/>
            <a:ext cx="1467293" cy="1190846"/>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5170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blinds(horizontal)">
                                      <p:cBhvr>
                                        <p:cTn id="17" dur="500"/>
                                        <p:tgtEl>
                                          <p:spTgt spid="13"/>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blinds(horizontal)">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blinds(horizontal)">
                                      <p:cBhvr>
                                        <p:cTn id="2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13" grpId="0" animBg="1"/>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Which is an example of allosteric control of glycogen synthase?</a:t>
            </a:r>
            <a:endParaRPr lang="en-US" dirty="0"/>
          </a:p>
        </p:txBody>
      </p:sp>
      <p:sp>
        <p:nvSpPr>
          <p:cNvPr id="3" name="Content Placeholder 2"/>
          <p:cNvSpPr>
            <a:spLocks noGrp="1"/>
          </p:cNvSpPr>
          <p:nvPr>
            <p:ph idx="1"/>
          </p:nvPr>
        </p:nvSpPr>
        <p:spPr/>
        <p:txBody>
          <a:bodyPr/>
          <a:lstStyle/>
          <a:p>
            <a:pPr marL="514350" indent="-514350">
              <a:buFont typeface="+mj-lt"/>
              <a:buAutoNum type="alphaUcPeriod"/>
            </a:pPr>
            <a:r>
              <a:rPr lang="en-US" dirty="0" smtClean="0"/>
              <a:t>Increasing the intracellular level of the substrate UDP-glucose makes GS add UDP-glucose to glycogen more rapidly</a:t>
            </a:r>
          </a:p>
          <a:p>
            <a:pPr marL="514350" indent="-514350">
              <a:buFont typeface="+mj-lt"/>
              <a:buAutoNum type="alphaUcPeriod"/>
            </a:pPr>
            <a:r>
              <a:rPr lang="en-US" dirty="0" smtClean="0"/>
              <a:t>The transcription factor SREBP1c increases the amount of glycogen synthase in the cell</a:t>
            </a:r>
          </a:p>
          <a:p>
            <a:pPr marL="514350" indent="-514350">
              <a:buFont typeface="+mj-lt"/>
              <a:buAutoNum type="alphaUcPeriod"/>
            </a:pPr>
            <a:r>
              <a:rPr lang="en-US" dirty="0" smtClean="0"/>
              <a:t>The non-substrate glucose-6-phosphate increases of GS activity</a:t>
            </a:r>
          </a:p>
          <a:p>
            <a:pPr marL="514350" indent="-514350">
              <a:buFont typeface="+mj-lt"/>
              <a:buAutoNum type="alphaUcPeriod"/>
            </a:pPr>
            <a:r>
              <a:rPr lang="en-US" dirty="0" smtClean="0"/>
              <a:t>Both A and C</a:t>
            </a:r>
          </a:p>
          <a:p>
            <a:pPr marL="514350" indent="-514350">
              <a:buFont typeface="+mj-lt"/>
              <a:buAutoNum type="alphaUcPeriod"/>
            </a:pPr>
            <a:endParaRPr lang="en-US" dirty="0"/>
          </a:p>
        </p:txBody>
      </p:sp>
    </p:spTree>
    <p:extLst>
      <p:ext uri="{BB962C8B-B14F-4D97-AF65-F5344CB8AC3E}">
        <p14:creationId xmlns:p14="http://schemas.microsoft.com/office/powerpoint/2010/main" val="3552457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Enzymes are Regulated by Several Mechanisms</a:t>
            </a:r>
            <a:endParaRPr lang="en-US" dirty="0"/>
          </a:p>
        </p:txBody>
      </p:sp>
      <p:sp>
        <p:nvSpPr>
          <p:cNvPr id="3" name="Content Placeholder 2"/>
          <p:cNvSpPr>
            <a:spLocks noGrp="1"/>
          </p:cNvSpPr>
          <p:nvPr>
            <p:ph idx="1"/>
          </p:nvPr>
        </p:nvSpPr>
        <p:spPr/>
        <p:txBody>
          <a:bodyPr/>
          <a:lstStyle/>
          <a:p>
            <a:r>
              <a:rPr lang="en-US" dirty="0" smtClean="0"/>
              <a:t>Substrate/Product Concentrations</a:t>
            </a:r>
          </a:p>
          <a:p>
            <a:r>
              <a:rPr lang="en-US" dirty="0" smtClean="0"/>
              <a:t>Allosteric Control</a:t>
            </a:r>
          </a:p>
          <a:p>
            <a:r>
              <a:rPr lang="en-US" dirty="0" smtClean="0"/>
              <a:t>Catalytic Activation</a:t>
            </a:r>
          </a:p>
          <a:p>
            <a:r>
              <a:rPr lang="en-US" dirty="0" smtClean="0"/>
              <a:t>Enzyme Location</a:t>
            </a:r>
          </a:p>
          <a:p>
            <a:r>
              <a:rPr lang="en-US" dirty="0" smtClean="0"/>
              <a:t>Enzyme Levels</a:t>
            </a:r>
          </a:p>
          <a:p>
            <a:pPr lvl="1"/>
            <a:r>
              <a:rPr lang="en-US" dirty="0" smtClean="0"/>
              <a:t>Protein Level -&gt; Translation/Degradation</a:t>
            </a:r>
          </a:p>
          <a:p>
            <a:r>
              <a:rPr lang="en-US" dirty="0" smtClean="0"/>
              <a:t>Transcriptional Regulation</a:t>
            </a:r>
            <a:endParaRPr lang="en-US" dirty="0"/>
          </a:p>
        </p:txBody>
      </p:sp>
      <p:sp>
        <p:nvSpPr>
          <p:cNvPr id="4" name="Right Triangle 3"/>
          <p:cNvSpPr/>
          <p:nvPr/>
        </p:nvSpPr>
        <p:spPr>
          <a:xfrm>
            <a:off x="9422969" y="1255363"/>
            <a:ext cx="991892" cy="4277532"/>
          </a:xfrm>
          <a:prstGeom prst="rtTriangl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9422969" y="5807631"/>
            <a:ext cx="1361463" cy="369332"/>
          </a:xfrm>
          <a:prstGeom prst="rect">
            <a:avLst/>
          </a:prstGeom>
          <a:noFill/>
        </p:spPr>
        <p:txBody>
          <a:bodyPr wrap="none" rtlCol="0">
            <a:spAutoFit/>
          </a:bodyPr>
          <a:lstStyle/>
          <a:p>
            <a:r>
              <a:rPr lang="en-US" smtClean="0"/>
              <a:t>Permanence</a:t>
            </a:r>
            <a:endParaRPr lang="en-US"/>
          </a:p>
        </p:txBody>
      </p:sp>
      <p:sp>
        <p:nvSpPr>
          <p:cNvPr id="6" name="Right Triangle 5"/>
          <p:cNvSpPr/>
          <p:nvPr/>
        </p:nvSpPr>
        <p:spPr>
          <a:xfrm rot="10800000">
            <a:off x="9607754" y="1255363"/>
            <a:ext cx="991892" cy="4277532"/>
          </a:xfrm>
          <a:prstGeom prst="r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9536438" y="843240"/>
            <a:ext cx="764953" cy="369332"/>
          </a:xfrm>
          <a:prstGeom prst="rect">
            <a:avLst/>
          </a:prstGeom>
          <a:noFill/>
        </p:spPr>
        <p:txBody>
          <a:bodyPr wrap="none" rtlCol="0">
            <a:spAutoFit/>
          </a:bodyPr>
          <a:lstStyle/>
          <a:p>
            <a:r>
              <a:rPr lang="en-US" smtClean="0"/>
              <a:t>Speed</a:t>
            </a:r>
            <a:endParaRPr lang="en-US" dirty="0"/>
          </a:p>
        </p:txBody>
      </p:sp>
    </p:spTree>
    <p:extLst>
      <p:ext uri="{BB962C8B-B14F-4D97-AF65-F5344CB8AC3E}">
        <p14:creationId xmlns:p14="http://schemas.microsoft.com/office/powerpoint/2010/main" val="12670401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blinds(horizontal)">
                                      <p:cBhvr>
                                        <p:cTn id="30" dur="5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blinds(horizontal)">
                                      <p:cBhvr>
                                        <p:cTn id="3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Several Levels of Metabolic Control</a:t>
            </a:r>
            <a:endParaRPr lang="en-US" dirty="0"/>
          </a:p>
        </p:txBody>
      </p:sp>
      <p:sp>
        <p:nvSpPr>
          <p:cNvPr id="3" name="Content Placeholder 2"/>
          <p:cNvSpPr>
            <a:spLocks noGrp="1"/>
          </p:cNvSpPr>
          <p:nvPr>
            <p:ph idx="1"/>
          </p:nvPr>
        </p:nvSpPr>
        <p:spPr/>
        <p:txBody>
          <a:bodyPr/>
          <a:lstStyle/>
          <a:p>
            <a:r>
              <a:rPr lang="en-US" dirty="0" smtClean="0"/>
              <a:t>Intracellular</a:t>
            </a:r>
          </a:p>
          <a:p>
            <a:pPr lvl="1"/>
            <a:r>
              <a:rPr lang="en-US" dirty="0" smtClean="0"/>
              <a:t>Substrate and products</a:t>
            </a:r>
          </a:p>
          <a:p>
            <a:pPr lvl="1"/>
            <a:r>
              <a:rPr lang="en-US" dirty="0" smtClean="0"/>
              <a:t>Allosteric activators/inhibitors</a:t>
            </a:r>
          </a:p>
          <a:p>
            <a:pPr lvl="1"/>
            <a:r>
              <a:rPr lang="en-US" dirty="0" smtClean="0"/>
              <a:t>Signals or metabolites that activate post-translational modifications</a:t>
            </a:r>
          </a:p>
          <a:p>
            <a:pPr lvl="1"/>
            <a:r>
              <a:rPr lang="en-US" dirty="0" smtClean="0"/>
              <a:t>Transcription factors that respond to signals or metabolites</a:t>
            </a:r>
          </a:p>
          <a:p>
            <a:r>
              <a:rPr lang="en-US" dirty="0" smtClean="0"/>
              <a:t>Integrated metabolic control</a:t>
            </a:r>
          </a:p>
          <a:p>
            <a:pPr lvl="1"/>
            <a:r>
              <a:rPr lang="en-US" dirty="0" smtClean="0"/>
              <a:t>Endocrine signaling</a:t>
            </a:r>
          </a:p>
          <a:p>
            <a:pPr lvl="1"/>
            <a:r>
              <a:rPr lang="en-US" dirty="0" smtClean="0"/>
              <a:t>Neural synapses</a:t>
            </a:r>
          </a:p>
          <a:p>
            <a:pPr lvl="1"/>
            <a:endParaRPr lang="en-US" dirty="0" smtClean="0"/>
          </a:p>
          <a:p>
            <a:pPr lvl="1"/>
            <a:endParaRPr lang="en-US" dirty="0"/>
          </a:p>
        </p:txBody>
      </p:sp>
    </p:spTree>
    <p:extLst>
      <p:ext uri="{BB962C8B-B14F-4D97-AF65-F5344CB8AC3E}">
        <p14:creationId xmlns:p14="http://schemas.microsoft.com/office/powerpoint/2010/main" val="6807497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Post-Translational Metabolic Control System</a:t>
            </a:r>
            <a:endParaRPr lang="en-US" dirty="0"/>
          </a:p>
        </p:txBody>
      </p:sp>
      <p:sp>
        <p:nvSpPr>
          <p:cNvPr id="3" name="Content Placeholder 2"/>
          <p:cNvSpPr>
            <a:spLocks noGrp="1"/>
          </p:cNvSpPr>
          <p:nvPr>
            <p:ph idx="1"/>
          </p:nvPr>
        </p:nvSpPr>
        <p:spPr>
          <a:xfrm>
            <a:off x="838200" y="1825625"/>
            <a:ext cx="3329763" cy="4351338"/>
          </a:xfrm>
        </p:spPr>
        <p:txBody>
          <a:bodyPr/>
          <a:lstStyle/>
          <a:p>
            <a:r>
              <a:rPr lang="en-US" dirty="0" smtClean="0"/>
              <a:t>AMP activated protein kinase (AMPK)</a:t>
            </a:r>
          </a:p>
          <a:p>
            <a:r>
              <a:rPr lang="en-US" dirty="0" smtClean="0"/>
              <a:t>Activated when AMP/ATP level is high</a:t>
            </a:r>
          </a:p>
          <a:p>
            <a:r>
              <a:rPr lang="en-US" dirty="0" smtClean="0"/>
              <a:t>What sorts of things would you expect this kinase may regulate?</a:t>
            </a:r>
            <a:endParaRPr lang="en-US" dirty="0"/>
          </a:p>
        </p:txBody>
      </p:sp>
      <p:pic>
        <p:nvPicPr>
          <p:cNvPr id="6" name="Picture 5"/>
          <p:cNvPicPr>
            <a:picLocks noChangeAspect="1"/>
          </p:cNvPicPr>
          <p:nvPr/>
        </p:nvPicPr>
        <p:blipFill>
          <a:blip r:embed="rId2"/>
          <a:stretch>
            <a:fillRect/>
          </a:stretch>
        </p:blipFill>
        <p:spPr>
          <a:xfrm>
            <a:off x="4343137" y="1371047"/>
            <a:ext cx="7487358" cy="5157344"/>
          </a:xfrm>
          <a:prstGeom prst="rect">
            <a:avLst/>
          </a:prstGeom>
        </p:spPr>
      </p:pic>
    </p:spTree>
    <p:extLst>
      <p:ext uri="{BB962C8B-B14F-4D97-AF65-F5344CB8AC3E}">
        <p14:creationId xmlns:p14="http://schemas.microsoft.com/office/powerpoint/2010/main" val="1022836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Energy Balance and Obesity</a:t>
            </a:r>
            <a:endParaRPr lang="en-US" dirty="0"/>
          </a:p>
        </p:txBody>
      </p:sp>
      <p:pic>
        <p:nvPicPr>
          <p:cNvPr id="3" name="Picture 2" descr="Energy Balanc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1648" y="3354375"/>
            <a:ext cx="4803648" cy="1944624"/>
          </a:xfrm>
          <a:prstGeom prst="rect">
            <a:avLst/>
          </a:prstGeom>
        </p:spPr>
      </p:pic>
      <p:pic>
        <p:nvPicPr>
          <p:cNvPr id="4" name="Picture 3" descr="Energy Balance - Gai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7101" y="2301970"/>
            <a:ext cx="4541520" cy="3108960"/>
          </a:xfrm>
          <a:prstGeom prst="rect">
            <a:avLst/>
          </a:prstGeom>
        </p:spPr>
      </p:pic>
      <p:pic>
        <p:nvPicPr>
          <p:cNvPr id="5" name="Picture 4" descr="Energy Balance - Loss.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75869" y="2296869"/>
            <a:ext cx="4492752" cy="3108960"/>
          </a:xfrm>
          <a:prstGeom prst="rect">
            <a:avLst/>
          </a:prstGeom>
        </p:spPr>
      </p:pic>
      <p:sp>
        <p:nvSpPr>
          <p:cNvPr id="6" name="TextBox 5"/>
          <p:cNvSpPr txBox="1"/>
          <p:nvPr/>
        </p:nvSpPr>
        <p:spPr>
          <a:xfrm>
            <a:off x="3831649" y="5962952"/>
            <a:ext cx="4030257" cy="369332"/>
          </a:xfrm>
          <a:prstGeom prst="rect">
            <a:avLst/>
          </a:prstGeom>
          <a:noFill/>
        </p:spPr>
        <p:txBody>
          <a:bodyPr wrap="square" rtlCol="0">
            <a:spAutoFit/>
          </a:bodyPr>
          <a:lstStyle/>
          <a:p>
            <a:r>
              <a:rPr lang="en-US" dirty="0"/>
              <a:t>Positive Energy Balance – Weight Gain</a:t>
            </a:r>
          </a:p>
        </p:txBody>
      </p:sp>
      <p:sp>
        <p:nvSpPr>
          <p:cNvPr id="7" name="TextBox 6"/>
          <p:cNvSpPr txBox="1"/>
          <p:nvPr/>
        </p:nvSpPr>
        <p:spPr>
          <a:xfrm>
            <a:off x="3831649" y="5962952"/>
            <a:ext cx="4030257" cy="369332"/>
          </a:xfrm>
          <a:prstGeom prst="rect">
            <a:avLst/>
          </a:prstGeom>
          <a:noFill/>
        </p:spPr>
        <p:txBody>
          <a:bodyPr wrap="square" rtlCol="0">
            <a:spAutoFit/>
          </a:bodyPr>
          <a:lstStyle/>
          <a:p>
            <a:r>
              <a:rPr lang="en-US" dirty="0"/>
              <a:t>Negative Energy Balance – Weight Loss</a:t>
            </a:r>
          </a:p>
        </p:txBody>
      </p:sp>
    </p:spTree>
    <p:extLst>
      <p:ext uri="{BB962C8B-B14F-4D97-AF65-F5344CB8AC3E}">
        <p14:creationId xmlns:p14="http://schemas.microsoft.com/office/powerpoint/2010/main" val="50459972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3" presetClass="entr" presetSubtype="1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linds(horizontal)">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xit" presetSubtype="10" fill="hold" grpId="1" nodeType="clickEffect">
                                  <p:stCondLst>
                                    <p:cond delay="0"/>
                                  </p:stCondLst>
                                  <p:childTnLst>
                                    <p:animEffect transition="out" filter="blinds(horizontal)">
                                      <p:cBhvr>
                                        <p:cTn id="15" dur="500"/>
                                        <p:tgtEl>
                                          <p:spTgt spid="6"/>
                                        </p:tgtEl>
                                      </p:cBhvr>
                                    </p:animEffect>
                                    <p:set>
                                      <p:cBhvr>
                                        <p:cTn id="16" dur="1" fill="hold">
                                          <p:stCondLst>
                                            <p:cond delay="499"/>
                                          </p:stCondLst>
                                        </p:cTn>
                                        <p:tgtEl>
                                          <p:spTgt spid="6"/>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4"/>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3" presetClass="entr" presetSubtype="1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linds(horizontal)">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Graded Quiz Question #1</a:t>
            </a:r>
            <a:endParaRPr lang="en-US" dirty="0"/>
          </a:p>
        </p:txBody>
      </p:sp>
      <p:sp>
        <p:nvSpPr>
          <p:cNvPr id="3" name="Content Placeholder 2"/>
          <p:cNvSpPr>
            <a:spLocks noGrp="1"/>
          </p:cNvSpPr>
          <p:nvPr>
            <p:ph idx="1"/>
          </p:nvPr>
        </p:nvSpPr>
        <p:spPr/>
        <p:txBody>
          <a:bodyPr/>
          <a:lstStyle/>
          <a:p>
            <a:r>
              <a:rPr lang="en-US" dirty="0" smtClean="0"/>
              <a:t>Which macromolecule has the highest Atwater factor</a:t>
            </a:r>
          </a:p>
          <a:p>
            <a:pPr marL="971550" lvl="1" indent="-514350">
              <a:buFont typeface="+mj-lt"/>
              <a:buAutoNum type="alphaUcPeriod"/>
            </a:pPr>
            <a:r>
              <a:rPr lang="en-US" dirty="0" smtClean="0"/>
              <a:t>Carbohydrate</a:t>
            </a:r>
          </a:p>
          <a:p>
            <a:pPr marL="971550" lvl="1" indent="-514350">
              <a:buFont typeface="+mj-lt"/>
              <a:buAutoNum type="alphaUcPeriod"/>
            </a:pPr>
            <a:r>
              <a:rPr lang="en-US" dirty="0" smtClean="0"/>
              <a:t>Protein</a:t>
            </a:r>
          </a:p>
          <a:p>
            <a:pPr marL="971550" lvl="1" indent="-514350">
              <a:buFont typeface="+mj-lt"/>
              <a:buAutoNum type="alphaUcPeriod"/>
            </a:pPr>
            <a:r>
              <a:rPr lang="en-US" dirty="0" smtClean="0"/>
              <a:t>Fat</a:t>
            </a:r>
          </a:p>
          <a:p>
            <a:pPr marL="971550" lvl="1" indent="-514350">
              <a:buFont typeface="+mj-lt"/>
              <a:buAutoNum type="alphaUcPeriod"/>
            </a:pPr>
            <a:r>
              <a:rPr lang="en-US" dirty="0" smtClean="0"/>
              <a:t>Alcohol</a:t>
            </a:r>
            <a:endParaRPr lang="en-US" dirty="0"/>
          </a:p>
        </p:txBody>
      </p:sp>
    </p:spTree>
    <p:extLst>
      <p:ext uri="{BB962C8B-B14F-4D97-AF65-F5344CB8AC3E}">
        <p14:creationId xmlns:p14="http://schemas.microsoft.com/office/powerpoint/2010/main" val="36876708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Energy Intake</a:t>
            </a:r>
            <a:endParaRPr lang="en-US" dirty="0"/>
          </a:p>
        </p:txBody>
      </p:sp>
      <p:sp>
        <p:nvSpPr>
          <p:cNvPr id="5" name="Text Placeholder 4"/>
          <p:cNvSpPr>
            <a:spLocks noGrp="1"/>
          </p:cNvSpPr>
          <p:nvPr>
            <p:ph type="body" idx="1"/>
          </p:nvPr>
        </p:nvSpPr>
        <p:spPr/>
        <p:txBody>
          <a:bodyPr/>
          <a:lstStyle/>
          <a:p>
            <a:r>
              <a:rPr lang="en-US" dirty="0" smtClean="0"/>
              <a:t>Key Factors</a:t>
            </a:r>
            <a:endParaRPr lang="en-US" dirty="0"/>
          </a:p>
        </p:txBody>
      </p:sp>
      <p:sp>
        <p:nvSpPr>
          <p:cNvPr id="3" name="Content Placeholder 2"/>
          <p:cNvSpPr>
            <a:spLocks noGrp="1"/>
          </p:cNvSpPr>
          <p:nvPr>
            <p:ph sz="half" idx="2"/>
          </p:nvPr>
        </p:nvSpPr>
        <p:spPr/>
        <p:txBody>
          <a:bodyPr/>
          <a:lstStyle/>
          <a:p>
            <a:r>
              <a:rPr lang="en-US" dirty="0" smtClean="0"/>
              <a:t>Appetite, when to stop eating</a:t>
            </a:r>
          </a:p>
          <a:p>
            <a:r>
              <a:rPr lang="en-US" dirty="0" smtClean="0"/>
              <a:t>Food Choices</a:t>
            </a:r>
          </a:p>
          <a:p>
            <a:r>
              <a:rPr lang="en-US" dirty="0" smtClean="0"/>
              <a:t>Method of preparation</a:t>
            </a:r>
          </a:p>
          <a:p>
            <a:r>
              <a:rPr lang="en-US" dirty="0" smtClean="0"/>
              <a:t>Digestion</a:t>
            </a:r>
          </a:p>
        </p:txBody>
      </p:sp>
      <p:sp>
        <p:nvSpPr>
          <p:cNvPr id="6" name="Text Placeholder 5"/>
          <p:cNvSpPr>
            <a:spLocks noGrp="1"/>
          </p:cNvSpPr>
          <p:nvPr>
            <p:ph type="body" sz="quarter" idx="3"/>
          </p:nvPr>
        </p:nvSpPr>
        <p:spPr/>
        <p:txBody>
          <a:bodyPr/>
          <a:lstStyle/>
          <a:p>
            <a:r>
              <a:rPr lang="en-US" dirty="0" smtClean="0"/>
              <a:t>Assessment of Energy Intake</a:t>
            </a:r>
            <a:endParaRPr lang="en-US" dirty="0"/>
          </a:p>
        </p:txBody>
      </p:sp>
      <p:sp>
        <p:nvSpPr>
          <p:cNvPr id="4" name="Content Placeholder 3"/>
          <p:cNvSpPr>
            <a:spLocks noGrp="1"/>
          </p:cNvSpPr>
          <p:nvPr>
            <p:ph sz="quarter" idx="4"/>
          </p:nvPr>
        </p:nvSpPr>
        <p:spPr/>
        <p:txBody>
          <a:bodyPr>
            <a:normAutofit fontScale="92500" lnSpcReduction="20000"/>
          </a:bodyPr>
          <a:lstStyle/>
          <a:p>
            <a:r>
              <a:rPr lang="en-US" dirty="0" smtClean="0"/>
              <a:t>How to assess?</a:t>
            </a:r>
          </a:p>
          <a:p>
            <a:pPr lvl="1"/>
            <a:r>
              <a:rPr lang="en-US" dirty="0" smtClean="0"/>
              <a:t>Observational studies</a:t>
            </a:r>
          </a:p>
          <a:p>
            <a:pPr lvl="1"/>
            <a:r>
              <a:rPr lang="en-US" dirty="0" smtClean="0"/>
              <a:t>Dietary recall (24h-1 week)</a:t>
            </a:r>
          </a:p>
          <a:p>
            <a:pPr lvl="1"/>
            <a:r>
              <a:rPr lang="en-US" dirty="0" smtClean="0"/>
              <a:t>Food frequency questionnaires</a:t>
            </a:r>
            <a:endParaRPr lang="en-US" dirty="0"/>
          </a:p>
          <a:p>
            <a:r>
              <a:rPr lang="en-US" dirty="0" smtClean="0"/>
              <a:t>Compare to databases of calorie and macronutrient amounts</a:t>
            </a:r>
          </a:p>
          <a:p>
            <a:r>
              <a:rPr lang="en-US" dirty="0" smtClean="0"/>
              <a:t>Consider the accuracy and biases of these methods</a:t>
            </a:r>
          </a:p>
          <a:p>
            <a:r>
              <a:rPr lang="en-US" dirty="0" smtClean="0"/>
              <a:t>More details on Canvas in Optional readings and in NUTR640</a:t>
            </a:r>
            <a:endParaRPr lang="en-US" dirty="0"/>
          </a:p>
        </p:txBody>
      </p:sp>
    </p:spTree>
    <p:extLst>
      <p:ext uri="{BB962C8B-B14F-4D97-AF65-F5344CB8AC3E}">
        <p14:creationId xmlns:p14="http://schemas.microsoft.com/office/powerpoint/2010/main" val="361922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blinds(horizontal)">
                                      <p:cBhvr>
                                        <p:cTn id="7" dur="500"/>
                                        <p:tgtEl>
                                          <p:spTgt spid="6">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blinds(horizontal)">
                                      <p:cBhvr>
                                        <p:cTn id="10" dur="500"/>
                                        <p:tgtEl>
                                          <p:spTgt spid="4">
                                            <p:txEl>
                                              <p:pRg st="0" end="0"/>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Effect transition="in" filter="blinds(horizontal)">
                                      <p:cBhvr>
                                        <p:cTn id="13" dur="500"/>
                                        <p:tgtEl>
                                          <p:spTgt spid="4">
                                            <p:txEl>
                                              <p:pRg st="1" end="1"/>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4">
                                            <p:txEl>
                                              <p:pRg st="2" end="2"/>
                                            </p:txEl>
                                          </p:spTgt>
                                        </p:tgtEl>
                                        <p:attrNameLst>
                                          <p:attrName>style.visibility</p:attrName>
                                        </p:attrNameLst>
                                      </p:cBhvr>
                                      <p:to>
                                        <p:strVal val="visible"/>
                                      </p:to>
                                    </p:set>
                                    <p:animEffect transition="in" filter="blinds(horizontal)">
                                      <p:cBhvr>
                                        <p:cTn id="16" dur="500"/>
                                        <p:tgtEl>
                                          <p:spTgt spid="4">
                                            <p:txEl>
                                              <p:pRg st="2" end="2"/>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Effect transition="in" filter="blinds(horizontal)">
                                      <p:cBhvr>
                                        <p:cTn id="19" dur="500"/>
                                        <p:tgtEl>
                                          <p:spTgt spid="4">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4">
                                            <p:txEl>
                                              <p:pRg st="4" end="4"/>
                                            </p:txEl>
                                          </p:spTgt>
                                        </p:tgtEl>
                                        <p:attrNameLst>
                                          <p:attrName>style.visibility</p:attrName>
                                        </p:attrNameLst>
                                      </p:cBhvr>
                                      <p:to>
                                        <p:strVal val="visible"/>
                                      </p:to>
                                    </p:set>
                                    <p:animEffect transition="in" filter="blinds(horizontal)">
                                      <p:cBhvr>
                                        <p:cTn id="24" dur="500"/>
                                        <p:tgtEl>
                                          <p:spTgt spid="4">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4">
                                            <p:txEl>
                                              <p:pRg st="5" end="5"/>
                                            </p:txEl>
                                          </p:spTgt>
                                        </p:tgtEl>
                                        <p:attrNameLst>
                                          <p:attrName>style.visibility</p:attrName>
                                        </p:attrNameLst>
                                      </p:cBhvr>
                                      <p:to>
                                        <p:strVal val="visible"/>
                                      </p:to>
                                    </p:set>
                                    <p:animEffect transition="in" filter="blinds(horizontal)">
                                      <p:cBhvr>
                                        <p:cTn id="29" dur="500"/>
                                        <p:tgtEl>
                                          <p:spTgt spid="4">
                                            <p:txEl>
                                              <p:pRg st="5" end="5"/>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grpId="0" nodeType="clickEffect">
                                  <p:stCondLst>
                                    <p:cond delay="0"/>
                                  </p:stCondLst>
                                  <p:childTnLst>
                                    <p:set>
                                      <p:cBhvr>
                                        <p:cTn id="33" dur="1" fill="hold">
                                          <p:stCondLst>
                                            <p:cond delay="0"/>
                                          </p:stCondLst>
                                        </p:cTn>
                                        <p:tgtEl>
                                          <p:spTgt spid="4">
                                            <p:txEl>
                                              <p:pRg st="6" end="6"/>
                                            </p:txEl>
                                          </p:spTgt>
                                        </p:tgtEl>
                                        <p:attrNameLst>
                                          <p:attrName>style.visibility</p:attrName>
                                        </p:attrNameLst>
                                      </p:cBhvr>
                                      <p:to>
                                        <p:strVal val="visible"/>
                                      </p:to>
                                    </p:set>
                                    <p:animEffect transition="in" filter="blinds(horizontal)">
                                      <p:cBhvr>
                                        <p:cTn id="34"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4"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Methods of analyzing macronutrient intake</a:t>
            </a:r>
            <a:endParaRPr lang="en-US" dirty="0"/>
          </a:p>
        </p:txBody>
      </p:sp>
      <p:sp>
        <p:nvSpPr>
          <p:cNvPr id="6" name="Content Placeholder 5"/>
          <p:cNvSpPr>
            <a:spLocks noGrp="1"/>
          </p:cNvSpPr>
          <p:nvPr>
            <p:ph idx="1"/>
          </p:nvPr>
        </p:nvSpPr>
        <p:spPr>
          <a:xfrm>
            <a:off x="838200" y="1825625"/>
            <a:ext cx="4784002" cy="4351338"/>
          </a:xfrm>
        </p:spPr>
        <p:txBody>
          <a:bodyPr/>
          <a:lstStyle/>
          <a:p>
            <a:r>
              <a:rPr lang="en-US" dirty="0" smtClean="0"/>
              <a:t>This is important for research purposes</a:t>
            </a:r>
          </a:p>
          <a:p>
            <a:pPr lvl="1"/>
            <a:r>
              <a:rPr lang="en-US" dirty="0" smtClean="0"/>
              <a:t>Total macronutrient levels</a:t>
            </a:r>
          </a:p>
          <a:p>
            <a:pPr lvl="1"/>
            <a:r>
              <a:rPr lang="en-US" dirty="0" smtClean="0"/>
              <a:t>Energy adjusted levels</a:t>
            </a:r>
            <a:endParaRPr lang="en-US" dirty="0"/>
          </a:p>
        </p:txBody>
      </p:sp>
    </p:spTree>
    <p:extLst>
      <p:ext uri="{BB962C8B-B14F-4D97-AF65-F5344CB8AC3E}">
        <p14:creationId xmlns:p14="http://schemas.microsoft.com/office/powerpoint/2010/main" val="14670794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Energy Expenditure</a:t>
            </a:r>
            <a:endParaRPr lang="en-US" dirty="0"/>
          </a:p>
        </p:txBody>
      </p:sp>
      <p:sp>
        <p:nvSpPr>
          <p:cNvPr id="5" name="Text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5618604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Parts of the Metabolic Rate Metabolic Rate</a:t>
            </a:r>
            <a:endParaRPr lang="en-US" dirty="0"/>
          </a:p>
        </p:txBody>
      </p:sp>
      <p:pic>
        <p:nvPicPr>
          <p:cNvPr id="6" name="Picture 5"/>
          <p:cNvPicPr>
            <a:picLocks noChangeAspect="1"/>
          </p:cNvPicPr>
          <p:nvPr/>
        </p:nvPicPr>
        <p:blipFill>
          <a:blip r:embed="rId3"/>
          <a:stretch>
            <a:fillRect/>
          </a:stretch>
        </p:blipFill>
        <p:spPr>
          <a:xfrm>
            <a:off x="2871223" y="1565432"/>
            <a:ext cx="7197377" cy="4177852"/>
          </a:xfrm>
          <a:prstGeom prst="rect">
            <a:avLst/>
          </a:prstGeom>
        </p:spPr>
      </p:pic>
      <p:sp>
        <p:nvSpPr>
          <p:cNvPr id="7" name="Rectangle 6"/>
          <p:cNvSpPr/>
          <p:nvPr/>
        </p:nvSpPr>
        <p:spPr>
          <a:xfrm>
            <a:off x="6889898" y="1499302"/>
            <a:ext cx="4463902" cy="5167312"/>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418214" y="5929899"/>
            <a:ext cx="11355572" cy="923330"/>
          </a:xfrm>
          <a:prstGeom prst="rect">
            <a:avLst/>
          </a:prstGeom>
          <a:noFill/>
        </p:spPr>
        <p:txBody>
          <a:bodyPr wrap="square" rtlCol="0">
            <a:spAutoFit/>
          </a:bodyPr>
          <a:lstStyle/>
          <a:p>
            <a:r>
              <a:rPr lang="en-US" b="1" dirty="0" smtClean="0">
                <a:effectLst/>
              </a:rPr>
              <a:t>Maclean PS, </a:t>
            </a:r>
            <a:r>
              <a:rPr lang="en-US" b="1" dirty="0" err="1" smtClean="0">
                <a:effectLst/>
              </a:rPr>
              <a:t>Bergouignan</a:t>
            </a:r>
            <a:r>
              <a:rPr lang="en-US" b="1" dirty="0" smtClean="0">
                <a:effectLst/>
              </a:rPr>
              <a:t> A, Cornier M-A, Jackman MR.</a:t>
            </a:r>
            <a:r>
              <a:rPr lang="en-US" dirty="0" smtClean="0">
                <a:effectLst/>
              </a:rPr>
              <a:t> Biology’s response to dieting: the impetus for weight regain. </a:t>
            </a:r>
            <a:r>
              <a:rPr lang="en-US" i="1" dirty="0" smtClean="0">
                <a:effectLst/>
              </a:rPr>
              <a:t>Am. J. Physiol. </a:t>
            </a:r>
            <a:r>
              <a:rPr lang="en-US" i="1" dirty="0" err="1" smtClean="0">
                <a:effectLst/>
              </a:rPr>
              <a:t>Regul</a:t>
            </a:r>
            <a:r>
              <a:rPr lang="en-US" i="1" dirty="0" smtClean="0">
                <a:effectLst/>
              </a:rPr>
              <a:t>. </a:t>
            </a:r>
            <a:r>
              <a:rPr lang="en-US" i="1" dirty="0" err="1" smtClean="0">
                <a:effectLst/>
              </a:rPr>
              <a:t>Integr</a:t>
            </a:r>
            <a:r>
              <a:rPr lang="en-US" i="1" dirty="0" smtClean="0">
                <a:effectLst/>
              </a:rPr>
              <a:t>. Comp. Physiol.</a:t>
            </a:r>
            <a:r>
              <a:rPr lang="en-US" dirty="0" smtClean="0">
                <a:effectLst/>
              </a:rPr>
              <a:t> 2011;301(3):R581–R600. </a:t>
            </a:r>
            <a:r>
              <a:rPr lang="es-ES_tradnl" dirty="0" smtClean="0">
                <a:effectLst/>
                <a:hlinkClick r:id="rId4"/>
              </a:rPr>
              <a:t>http://dx.doi.org/10.1152/ajpregu.00755.2010</a:t>
            </a:r>
            <a:endParaRPr lang="en-US" dirty="0" smtClean="0">
              <a:effectLst/>
            </a:endParaRPr>
          </a:p>
          <a:p>
            <a:endParaRPr lang="en-US" dirty="0"/>
          </a:p>
        </p:txBody>
      </p:sp>
    </p:spTree>
    <p:extLst>
      <p:ext uri="{BB962C8B-B14F-4D97-AF65-F5344CB8AC3E}">
        <p14:creationId xmlns:p14="http://schemas.microsoft.com/office/powerpoint/2010/main" val="14671080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Modifiers of energy expenditure</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858635561"/>
              </p:ext>
            </p:extLst>
          </p:nvPr>
        </p:nvGraphicFramePr>
        <p:xfrm>
          <a:off x="838200" y="1580526"/>
          <a:ext cx="10515600" cy="4735432"/>
        </p:xfrm>
        <a:graphic>
          <a:graphicData uri="http://schemas.openxmlformats.org/drawingml/2006/table">
            <a:tbl>
              <a:tblPr firstRow="1" bandRow="1">
                <a:tableStyleId>{5C22544A-7EE6-4342-B048-85BDC9FD1C3A}</a:tableStyleId>
              </a:tblPr>
              <a:tblGrid>
                <a:gridCol w="5257800"/>
                <a:gridCol w="5257800"/>
              </a:tblGrid>
              <a:tr h="1183858">
                <a:tc>
                  <a:txBody>
                    <a:bodyPr/>
                    <a:lstStyle/>
                    <a:p>
                      <a:r>
                        <a:rPr lang="en-US" sz="3200" dirty="0" smtClean="0"/>
                        <a:t>Energy Expenditure Component</a:t>
                      </a:r>
                      <a:endParaRPr lang="en-US" sz="3200" dirty="0"/>
                    </a:p>
                  </a:txBody>
                  <a:tcPr/>
                </a:tc>
                <a:tc>
                  <a:txBody>
                    <a:bodyPr/>
                    <a:lstStyle/>
                    <a:p>
                      <a:r>
                        <a:rPr lang="en-US" sz="3200" dirty="0" smtClean="0"/>
                        <a:t>Increased</a:t>
                      </a:r>
                      <a:r>
                        <a:rPr lang="en-US" sz="3200" baseline="0" dirty="0" smtClean="0"/>
                        <a:t> by</a:t>
                      </a:r>
                      <a:endParaRPr lang="en-US" sz="3200" dirty="0"/>
                    </a:p>
                  </a:txBody>
                  <a:tcPr/>
                </a:tc>
              </a:tr>
              <a:tr h="1183858">
                <a:tc>
                  <a:txBody>
                    <a:bodyPr/>
                    <a:lstStyle/>
                    <a:p>
                      <a:r>
                        <a:rPr lang="en-US" sz="3200" dirty="0" smtClean="0"/>
                        <a:t>EAT</a:t>
                      </a:r>
                      <a:r>
                        <a:rPr lang="en-US" sz="3200" baseline="0" dirty="0" smtClean="0"/>
                        <a:t> (Exercise Activity Thermogenesis)</a:t>
                      </a:r>
                      <a:endParaRPr lang="en-US" sz="3200" dirty="0"/>
                    </a:p>
                  </a:txBody>
                  <a:tcPr/>
                </a:tc>
                <a:tc>
                  <a:txBody>
                    <a:bodyPr/>
                    <a:lstStyle/>
                    <a:p>
                      <a:r>
                        <a:rPr lang="en-US" sz="3200" dirty="0" smtClean="0"/>
                        <a:t>Exercise</a:t>
                      </a:r>
                      <a:endParaRPr lang="en-US" sz="3200" dirty="0"/>
                    </a:p>
                  </a:txBody>
                  <a:tcPr/>
                </a:tc>
              </a:tr>
              <a:tr h="1183858">
                <a:tc>
                  <a:txBody>
                    <a:bodyPr/>
                    <a:lstStyle/>
                    <a:p>
                      <a:r>
                        <a:rPr lang="en-US" sz="3200" dirty="0" smtClean="0"/>
                        <a:t>TEF/DIT (Thermic</a:t>
                      </a:r>
                      <a:r>
                        <a:rPr lang="en-US" sz="3200" baseline="0" dirty="0" smtClean="0"/>
                        <a:t> Effect of Food)</a:t>
                      </a:r>
                      <a:endParaRPr lang="en-US" sz="3200" dirty="0"/>
                    </a:p>
                  </a:txBody>
                  <a:tcPr/>
                </a:tc>
                <a:tc>
                  <a:txBody>
                    <a:bodyPr/>
                    <a:lstStyle/>
                    <a:p>
                      <a:r>
                        <a:rPr lang="en-US" sz="3200" dirty="0" smtClean="0"/>
                        <a:t>Protein in Meal, Insulin Sensitivity,</a:t>
                      </a:r>
                      <a:r>
                        <a:rPr lang="en-US" sz="3200" baseline="0" dirty="0" smtClean="0"/>
                        <a:t> Meal Size</a:t>
                      </a:r>
                      <a:endParaRPr lang="en-US" sz="3200" dirty="0"/>
                    </a:p>
                  </a:txBody>
                  <a:tcPr/>
                </a:tc>
              </a:tr>
              <a:tr h="1183858">
                <a:tc>
                  <a:txBody>
                    <a:bodyPr/>
                    <a:lstStyle/>
                    <a:p>
                      <a:r>
                        <a:rPr lang="en-US" sz="3200" dirty="0" smtClean="0"/>
                        <a:t>BMR/SMR</a:t>
                      </a:r>
                      <a:r>
                        <a:rPr lang="en-US" sz="3200" baseline="0" dirty="0" smtClean="0"/>
                        <a:t>/REE (Basal Metabolic Rate)</a:t>
                      </a:r>
                      <a:endParaRPr lang="en-US" sz="3200" dirty="0"/>
                    </a:p>
                  </a:txBody>
                  <a:tcPr/>
                </a:tc>
                <a:tc>
                  <a:txBody>
                    <a:bodyPr/>
                    <a:lstStyle/>
                    <a:p>
                      <a:r>
                        <a:rPr lang="en-US" sz="3200" dirty="0" smtClean="0"/>
                        <a:t>Young Age, Sex (M), Lean Mass,</a:t>
                      </a:r>
                      <a:r>
                        <a:rPr lang="en-US" sz="3200" baseline="0" dirty="0" smtClean="0"/>
                        <a:t> Set Point</a:t>
                      </a:r>
                      <a:endParaRPr lang="en-US" sz="3200" dirty="0"/>
                    </a:p>
                  </a:txBody>
                  <a:tcPr/>
                </a:tc>
              </a:tr>
            </a:tbl>
          </a:graphicData>
        </a:graphic>
      </p:graphicFrame>
    </p:spTree>
    <p:extLst>
      <p:ext uri="{BB962C8B-B14F-4D97-AF65-F5344CB8AC3E}">
        <p14:creationId xmlns:p14="http://schemas.microsoft.com/office/powerpoint/2010/main" val="167653479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All other things being equal, what do you think is the energy balance difference between whole and skim milk?</a:t>
            </a:r>
            <a:endParaRPr lang="en-US" dirty="0"/>
          </a:p>
        </p:txBody>
      </p:sp>
      <p:sp>
        <p:nvSpPr>
          <p:cNvPr id="3" name="Content Placeholder 2"/>
          <p:cNvSpPr>
            <a:spLocks noGrp="1"/>
          </p:cNvSpPr>
          <p:nvPr>
            <p:ph idx="1"/>
          </p:nvPr>
        </p:nvSpPr>
        <p:spPr/>
        <p:txBody>
          <a:bodyPr/>
          <a:lstStyle/>
          <a:p>
            <a:pPr marL="514350" indent="-514350">
              <a:buFont typeface="+mj-lt"/>
              <a:buAutoNum type="alphaUcPeriod"/>
            </a:pPr>
            <a:r>
              <a:rPr lang="en-US" dirty="0" smtClean="0"/>
              <a:t>Increased energy intake in whole milk due to macronutrient content</a:t>
            </a:r>
          </a:p>
          <a:p>
            <a:pPr marL="514350" indent="-514350">
              <a:buFont typeface="+mj-lt"/>
              <a:buAutoNum type="alphaUcPeriod"/>
            </a:pPr>
            <a:r>
              <a:rPr lang="en-US" dirty="0" smtClean="0"/>
              <a:t>Decreased energy intake in whole milk due to inefficient absorption</a:t>
            </a:r>
          </a:p>
          <a:p>
            <a:pPr marL="514350" indent="-514350">
              <a:buFont typeface="+mj-lt"/>
              <a:buAutoNum type="alphaUcPeriod"/>
            </a:pPr>
            <a:r>
              <a:rPr lang="en-US" dirty="0" smtClean="0"/>
              <a:t>Increased energy expenditure for whole milk due to increased protein</a:t>
            </a:r>
          </a:p>
          <a:p>
            <a:pPr marL="514350" indent="-514350">
              <a:buFont typeface="+mj-lt"/>
              <a:buAutoNum type="alphaUcPeriod"/>
            </a:pPr>
            <a:r>
              <a:rPr lang="en-US" dirty="0" smtClean="0"/>
              <a:t>Decreased energy expenditure for whole milk due to increased carbohydrates</a:t>
            </a:r>
          </a:p>
          <a:p>
            <a:pPr marL="514350" indent="-514350">
              <a:buFont typeface="+mj-lt"/>
              <a:buAutoNum type="alphaUcPeriod"/>
            </a:pPr>
            <a:endParaRPr lang="en-US" dirty="0"/>
          </a:p>
        </p:txBody>
      </p:sp>
    </p:spTree>
    <p:extLst>
      <p:ext uri="{BB962C8B-B14F-4D97-AF65-F5344CB8AC3E}">
        <p14:creationId xmlns:p14="http://schemas.microsoft.com/office/powerpoint/2010/main" val="43883399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Estimating Total Daily Energy Expenditure</a:t>
            </a:r>
            <a:endParaRPr lang="en-US" dirty="0"/>
          </a:p>
        </p:txBody>
      </p:sp>
      <p:sp>
        <p:nvSpPr>
          <p:cNvPr id="3" name="Content Placeholder 2"/>
          <p:cNvSpPr>
            <a:spLocks noGrp="1"/>
          </p:cNvSpPr>
          <p:nvPr>
            <p:ph idx="1"/>
          </p:nvPr>
        </p:nvSpPr>
        <p:spPr>
          <a:xfrm>
            <a:off x="556181" y="1825625"/>
            <a:ext cx="4336331" cy="4351338"/>
          </a:xfrm>
        </p:spPr>
        <p:txBody>
          <a:bodyPr/>
          <a:lstStyle/>
          <a:p>
            <a:r>
              <a:rPr lang="en-US" dirty="0" smtClean="0"/>
              <a:t>Many methods exist.  I like the </a:t>
            </a:r>
            <a:r>
              <a:rPr lang="en-US" dirty="0" err="1" smtClean="0"/>
              <a:t>supertracker</a:t>
            </a:r>
            <a:r>
              <a:rPr lang="en-US" dirty="0"/>
              <a:t> by the NIH: </a:t>
            </a:r>
            <a:r>
              <a:rPr lang="en-US" dirty="0">
                <a:hlinkClick r:id="rId2"/>
              </a:rPr>
              <a:t>https://</a:t>
            </a:r>
            <a:r>
              <a:rPr lang="en-US" dirty="0" err="1">
                <a:hlinkClick r:id="rId2"/>
              </a:rPr>
              <a:t>www.supertracker.usda.gov</a:t>
            </a:r>
            <a:r>
              <a:rPr lang="en-US" dirty="0">
                <a:hlinkClick r:id="rId2"/>
              </a:rPr>
              <a:t>/</a:t>
            </a:r>
            <a:r>
              <a:rPr lang="en-US" dirty="0" err="1">
                <a:hlinkClick r:id="rId2"/>
              </a:rPr>
              <a:t>bwp</a:t>
            </a:r>
            <a:r>
              <a:rPr lang="en-US" dirty="0">
                <a:hlinkClick r:id="rId2"/>
              </a:rPr>
              <a:t>/</a:t>
            </a:r>
            <a:r>
              <a:rPr lang="en-US" dirty="0" err="1">
                <a:hlinkClick r:id="rId2"/>
              </a:rPr>
              <a:t>index.html</a:t>
            </a:r>
            <a:endParaRPr lang="en-US" dirty="0"/>
          </a:p>
        </p:txBody>
      </p:sp>
      <p:pic>
        <p:nvPicPr>
          <p:cNvPr id="4" name="Picture 3"/>
          <p:cNvPicPr>
            <a:picLocks noChangeAspect="1"/>
          </p:cNvPicPr>
          <p:nvPr/>
        </p:nvPicPr>
        <p:blipFill>
          <a:blip r:embed="rId3"/>
          <a:stretch>
            <a:fillRect/>
          </a:stretch>
        </p:blipFill>
        <p:spPr>
          <a:xfrm>
            <a:off x="5207066" y="1825625"/>
            <a:ext cx="6984934" cy="4039386"/>
          </a:xfrm>
          <a:prstGeom prst="rect">
            <a:avLst/>
          </a:prstGeom>
        </p:spPr>
      </p:pic>
    </p:spTree>
    <p:extLst>
      <p:ext uri="{BB962C8B-B14F-4D97-AF65-F5344CB8AC3E}">
        <p14:creationId xmlns:p14="http://schemas.microsoft.com/office/powerpoint/2010/main" val="79074446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heat and why is it relevant for energy expenditure?</a:t>
            </a:r>
            <a:endParaRPr lang="en-US" dirty="0"/>
          </a:p>
        </p:txBody>
      </p:sp>
      <p:pic>
        <p:nvPicPr>
          <p:cNvPr id="5" name="Picture 4"/>
          <p:cNvPicPr>
            <a:picLocks noChangeAspect="1"/>
          </p:cNvPicPr>
          <p:nvPr/>
        </p:nvPicPr>
        <p:blipFill>
          <a:blip r:embed="rId2"/>
          <a:stretch>
            <a:fillRect/>
          </a:stretch>
        </p:blipFill>
        <p:spPr>
          <a:xfrm>
            <a:off x="4283369" y="1172214"/>
            <a:ext cx="5397500" cy="4406900"/>
          </a:xfrm>
          <a:prstGeom prst="rect">
            <a:avLst/>
          </a:prstGeom>
        </p:spPr>
      </p:pic>
      <p:sp>
        <p:nvSpPr>
          <p:cNvPr id="6" name="TextBox 5"/>
          <p:cNvSpPr txBox="1"/>
          <p:nvPr/>
        </p:nvSpPr>
        <p:spPr>
          <a:xfrm>
            <a:off x="5410527" y="5416196"/>
            <a:ext cx="4270342" cy="923330"/>
          </a:xfrm>
          <a:prstGeom prst="rect">
            <a:avLst/>
          </a:prstGeom>
          <a:noFill/>
        </p:spPr>
        <p:txBody>
          <a:bodyPr wrap="square" rtlCol="0">
            <a:spAutoFit/>
          </a:bodyPr>
          <a:lstStyle/>
          <a:p>
            <a:r>
              <a:rPr lang="en-US" dirty="0" smtClean="0"/>
              <a:t>Most of energy captured as </a:t>
            </a:r>
            <a:r>
              <a:rPr lang="en-US" smtClean="0"/>
              <a:t>ATP/NADH/FADH</a:t>
            </a:r>
            <a:r>
              <a:rPr lang="en-US" baseline="-25000" smtClean="0"/>
              <a:t>2</a:t>
            </a:r>
            <a:r>
              <a:rPr lang="en-US" smtClean="0"/>
              <a:t> but for each reaction a small amount is released as heat</a:t>
            </a:r>
            <a:endParaRPr lang="en-US" baseline="-25000" dirty="0"/>
          </a:p>
        </p:txBody>
      </p:sp>
      <p:sp>
        <p:nvSpPr>
          <p:cNvPr id="11" name="TextBox 10"/>
          <p:cNvSpPr txBox="1"/>
          <p:nvPr/>
        </p:nvSpPr>
        <p:spPr>
          <a:xfrm>
            <a:off x="273378" y="2196445"/>
            <a:ext cx="4009992" cy="2585323"/>
          </a:xfrm>
          <a:prstGeom prst="rect">
            <a:avLst/>
          </a:prstGeom>
          <a:noFill/>
        </p:spPr>
        <p:txBody>
          <a:bodyPr wrap="square" rtlCol="0">
            <a:spAutoFit/>
          </a:bodyPr>
          <a:lstStyle/>
          <a:p>
            <a:r>
              <a:rPr lang="en-US" b="1" dirty="0" smtClean="0"/>
              <a:t>Thermogenesi</a:t>
            </a:r>
            <a:r>
              <a:rPr lang="en-US" dirty="0" smtClean="0"/>
              <a:t>s is the generation of heat from metabolic processes.  </a:t>
            </a:r>
          </a:p>
          <a:p>
            <a:endParaRPr lang="en-US" dirty="0"/>
          </a:p>
          <a:p>
            <a:r>
              <a:rPr lang="en-US" b="1" dirty="0" smtClean="0"/>
              <a:t>Metabolic efficiency </a:t>
            </a:r>
            <a:r>
              <a:rPr lang="en-US" dirty="0" smtClean="0"/>
              <a:t>is the percent of energy intake that is stored</a:t>
            </a:r>
          </a:p>
          <a:p>
            <a:endParaRPr lang="en-US" dirty="0"/>
          </a:p>
          <a:p>
            <a:r>
              <a:rPr lang="en-US" b="1" dirty="0" smtClean="0"/>
              <a:t>Metabolic inefficiency </a:t>
            </a:r>
            <a:r>
              <a:rPr lang="en-US" dirty="0" smtClean="0"/>
              <a:t>is the percent of energy intake that is released (either as heat, or excreted)</a:t>
            </a:r>
            <a:endParaRPr lang="en-US" dirty="0"/>
          </a:p>
        </p:txBody>
      </p:sp>
    </p:spTree>
    <p:extLst>
      <p:ext uri="{BB962C8B-B14F-4D97-AF65-F5344CB8AC3E}">
        <p14:creationId xmlns:p14="http://schemas.microsoft.com/office/powerpoint/2010/main" val="926322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animEffect transition="in" filter="blinds(horizontal)">
                                      <p:cBhvr>
                                        <p:cTn id="7" dur="500"/>
                                        <p:tgtEl>
                                          <p:spTgt spid="11">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11">
                                            <p:txEl>
                                              <p:pRg st="4" end="4"/>
                                            </p:txEl>
                                          </p:spTgt>
                                        </p:tgtEl>
                                        <p:attrNameLst>
                                          <p:attrName>style.visibility</p:attrName>
                                        </p:attrNameLst>
                                      </p:cBhvr>
                                      <p:to>
                                        <p:strVal val="visible"/>
                                      </p:to>
                                    </p:set>
                                    <p:animEffect transition="in" filter="blinds(horizontal)">
                                      <p:cBhvr>
                                        <p:cTn id="10"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Sources of Metabolic Inefficiency</a:t>
            </a:r>
            <a:endParaRPr lang="en-US" dirty="0"/>
          </a:p>
        </p:txBody>
      </p:sp>
      <p:sp>
        <p:nvSpPr>
          <p:cNvPr id="3" name="Content Placeholder 2"/>
          <p:cNvSpPr>
            <a:spLocks noGrp="1"/>
          </p:cNvSpPr>
          <p:nvPr>
            <p:ph idx="1"/>
          </p:nvPr>
        </p:nvSpPr>
        <p:spPr>
          <a:xfrm>
            <a:off x="838200" y="1825625"/>
            <a:ext cx="5025272" cy="4351338"/>
          </a:xfrm>
        </p:spPr>
        <p:txBody>
          <a:bodyPr/>
          <a:lstStyle/>
          <a:p>
            <a:r>
              <a:rPr lang="en-US" dirty="0" smtClean="0"/>
              <a:t>Is food completely absorbed into the body?</a:t>
            </a:r>
          </a:p>
          <a:p>
            <a:r>
              <a:rPr lang="en-US" dirty="0" smtClean="0"/>
              <a:t>Cost of doing business</a:t>
            </a:r>
          </a:p>
          <a:p>
            <a:pPr lvl="1"/>
            <a:r>
              <a:rPr lang="en-US" dirty="0" smtClean="0"/>
              <a:t>Energy is released to break peptide bonds</a:t>
            </a:r>
          </a:p>
          <a:p>
            <a:pPr lvl="1"/>
            <a:r>
              <a:rPr lang="en-US" dirty="0" smtClean="0"/>
              <a:t>Energy is needed to reform peptide bonds</a:t>
            </a:r>
          </a:p>
          <a:p>
            <a:r>
              <a:rPr lang="en-US" dirty="0" smtClean="0"/>
              <a:t>Futile cycles</a:t>
            </a:r>
            <a:endParaRPr lang="en-US" dirty="0"/>
          </a:p>
        </p:txBody>
      </p:sp>
      <p:pic>
        <p:nvPicPr>
          <p:cNvPr id="4" name="Picture 3"/>
          <p:cNvPicPr>
            <a:picLocks noChangeAspect="1"/>
          </p:cNvPicPr>
          <p:nvPr/>
        </p:nvPicPr>
        <p:blipFill>
          <a:blip r:embed="rId3"/>
          <a:stretch>
            <a:fillRect/>
          </a:stretch>
        </p:blipFill>
        <p:spPr>
          <a:xfrm>
            <a:off x="5759139" y="1803596"/>
            <a:ext cx="6432861" cy="3285354"/>
          </a:xfrm>
          <a:prstGeom prst="rect">
            <a:avLst/>
          </a:prstGeom>
        </p:spPr>
      </p:pic>
      <p:sp>
        <p:nvSpPr>
          <p:cNvPr id="5" name="TextBox 4"/>
          <p:cNvSpPr txBox="1"/>
          <p:nvPr/>
        </p:nvSpPr>
        <p:spPr>
          <a:xfrm>
            <a:off x="8512405" y="5448290"/>
            <a:ext cx="1970539" cy="369332"/>
          </a:xfrm>
          <a:prstGeom prst="rect">
            <a:avLst/>
          </a:prstGeom>
          <a:noFill/>
        </p:spPr>
        <p:txBody>
          <a:bodyPr wrap="none" rtlCol="0">
            <a:spAutoFit/>
          </a:bodyPr>
          <a:lstStyle/>
          <a:p>
            <a:r>
              <a:rPr lang="en-US" smtClean="0"/>
              <a:t>TCA Cycle Products</a:t>
            </a:r>
            <a:endParaRPr lang="en-US"/>
          </a:p>
        </p:txBody>
      </p:sp>
      <p:cxnSp>
        <p:nvCxnSpPr>
          <p:cNvPr id="7" name="Straight Arrow Connector 6"/>
          <p:cNvCxnSpPr/>
          <p:nvPr/>
        </p:nvCxnSpPr>
        <p:spPr>
          <a:xfrm flipH="1" flipV="1">
            <a:off x="9473939" y="4001294"/>
            <a:ext cx="23735" cy="120056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5401559" y="1357460"/>
            <a:ext cx="3318235" cy="409083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2999563" y="-235670"/>
            <a:ext cx="184731" cy="369332"/>
          </a:xfrm>
          <a:prstGeom prst="rect">
            <a:avLst/>
          </a:prstGeom>
          <a:solidFill>
            <a:schemeClr val="bg1"/>
          </a:solidFill>
          <a:effectLst/>
        </p:spPr>
        <p:txBody>
          <a:bodyPr wrap="none" rtlCol="0">
            <a:spAutoFit/>
          </a:bodyPr>
          <a:lstStyle/>
          <a:p>
            <a:endParaRPr lang="en-US" dirty="0"/>
          </a:p>
        </p:txBody>
      </p:sp>
      <p:sp>
        <p:nvSpPr>
          <p:cNvPr id="11" name="Rectangle 10"/>
          <p:cNvSpPr/>
          <p:nvPr/>
        </p:nvSpPr>
        <p:spPr>
          <a:xfrm>
            <a:off x="10887958" y="4265591"/>
            <a:ext cx="782425" cy="400449"/>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a:stCxn id="11" idx="1"/>
            <a:endCxn id="11" idx="3"/>
          </p:cNvCxnSpPr>
          <p:nvPr/>
        </p:nvCxnSpPr>
        <p:spPr>
          <a:xfrm>
            <a:off x="10887958" y="4465816"/>
            <a:ext cx="782425" cy="0"/>
          </a:xfrm>
          <a:prstGeom prst="straightConnector1">
            <a:avLst/>
          </a:prstGeom>
          <a:ln w="41275">
            <a:solidFill>
              <a:schemeClr val="tx1"/>
            </a:solidFill>
            <a:tailEnd type="triangle"/>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144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blinds(horizontal)">
                                      <p:cBhvr>
                                        <p:cTn id="28" dur="500"/>
                                        <p:tgtEl>
                                          <p:spTgt spid="4"/>
                                        </p:tgtEl>
                                      </p:cBhvr>
                                    </p:animEffect>
                                  </p:childTnLst>
                                </p:cTn>
                              </p:par>
                              <p:par>
                                <p:cTn id="29" presetID="3" presetClass="entr" presetSubtype="10" fill="hold"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blinds(horizontal)">
                                      <p:cBhvr>
                                        <p:cTn id="31" dur="500"/>
                                        <p:tgtEl>
                                          <p:spTgt spid="7"/>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blinds(horizontal)">
                                      <p:cBhvr>
                                        <p:cTn id="34" dur="500"/>
                                        <p:tgtEl>
                                          <p:spTgt spid="5"/>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nodeType="click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blinds(horizontal)">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5" presetClass="exit" presetSubtype="10" fill="hold" grpId="0" nodeType="clickEffect">
                                  <p:stCondLst>
                                    <p:cond delay="0"/>
                                  </p:stCondLst>
                                  <p:childTnLst>
                                    <p:animEffect transition="out" filter="checkerboard(across)">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5" presetClass="exit" presetSubtype="10" fill="hold" grpId="0" nodeType="withEffect">
                                  <p:stCondLst>
                                    <p:cond delay="0"/>
                                  </p:stCondLst>
                                  <p:childTnLst>
                                    <p:animEffect transition="out" filter="checkerboard(across)">
                                      <p:cBhvr>
                                        <p:cTn id="46" dur="500"/>
                                        <p:tgtEl>
                                          <p:spTgt spid="9"/>
                                        </p:tgtEl>
                                      </p:cBhvr>
                                    </p:animEffect>
                                    <p:set>
                                      <p:cBhvr>
                                        <p:cTn id="47" dur="1" fill="hold">
                                          <p:stCondLst>
                                            <p:cond delay="499"/>
                                          </p:stCondLst>
                                        </p:cTn>
                                        <p:tgtEl>
                                          <p:spTgt spid="9"/>
                                        </p:tgtEl>
                                        <p:attrNameLst>
                                          <p:attrName>style.visibility</p:attrName>
                                        </p:attrNameLst>
                                      </p:cBhvr>
                                      <p:to>
                                        <p:strVal val="hidden"/>
                                      </p:to>
                                    </p:set>
                                  </p:childTnLst>
                                </p:cTn>
                              </p:par>
                              <p:par>
                                <p:cTn id="48" presetID="5" presetClass="exit" presetSubtype="10" fill="hold" nodeType="withEffect">
                                  <p:stCondLst>
                                    <p:cond delay="0"/>
                                  </p:stCondLst>
                                  <p:childTnLst>
                                    <p:animEffect transition="out" filter="checkerboard(across)">
                                      <p:cBhvr>
                                        <p:cTn id="49" dur="500"/>
                                        <p:tgtEl>
                                          <p:spTgt spid="13"/>
                                        </p:tgtEl>
                                      </p:cBhvr>
                                    </p:animEffect>
                                    <p:set>
                                      <p:cBhvr>
                                        <p:cTn id="50"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9" grpId="0" animBg="1"/>
      <p:bldP spid="1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measure metabolic rates</a:t>
            </a:r>
            <a:endParaRPr lang="en-US" dirty="0"/>
          </a:p>
        </p:txBody>
      </p:sp>
      <p:pic>
        <p:nvPicPr>
          <p:cNvPr id="8" name="Picture 7"/>
          <p:cNvPicPr>
            <a:picLocks noChangeAspect="1"/>
          </p:cNvPicPr>
          <p:nvPr/>
        </p:nvPicPr>
        <p:blipFill>
          <a:blip r:embed="rId2"/>
          <a:stretch>
            <a:fillRect/>
          </a:stretch>
        </p:blipFill>
        <p:spPr>
          <a:xfrm>
            <a:off x="131975" y="1690688"/>
            <a:ext cx="5983827" cy="4229345"/>
          </a:xfrm>
          <a:prstGeom prst="rect">
            <a:avLst/>
          </a:prstGeom>
        </p:spPr>
      </p:pic>
      <p:pic>
        <p:nvPicPr>
          <p:cNvPr id="3" name="Picture 2"/>
          <p:cNvPicPr>
            <a:picLocks noChangeAspect="1"/>
          </p:cNvPicPr>
          <p:nvPr/>
        </p:nvPicPr>
        <p:blipFill>
          <a:blip r:embed="rId3"/>
          <a:stretch>
            <a:fillRect/>
          </a:stretch>
        </p:blipFill>
        <p:spPr>
          <a:xfrm>
            <a:off x="6192234" y="1875934"/>
            <a:ext cx="5485286" cy="3749577"/>
          </a:xfrm>
          <a:prstGeom prst="rect">
            <a:avLst/>
          </a:prstGeom>
        </p:spPr>
      </p:pic>
      <p:sp>
        <p:nvSpPr>
          <p:cNvPr id="4" name="TextBox 3"/>
          <p:cNvSpPr txBox="1"/>
          <p:nvPr/>
        </p:nvSpPr>
        <p:spPr>
          <a:xfrm>
            <a:off x="7774623" y="1413979"/>
            <a:ext cx="2320507" cy="369332"/>
          </a:xfrm>
          <a:prstGeom prst="rect">
            <a:avLst/>
          </a:prstGeom>
          <a:noFill/>
        </p:spPr>
        <p:txBody>
          <a:bodyPr wrap="none" rtlCol="0">
            <a:spAutoFit/>
          </a:bodyPr>
          <a:lstStyle/>
          <a:p>
            <a:r>
              <a:rPr lang="en-US" smtClean="0"/>
              <a:t>Doubly Labelled Water</a:t>
            </a:r>
            <a:endParaRPr lang="en-US"/>
          </a:p>
        </p:txBody>
      </p:sp>
    </p:spTree>
    <p:extLst>
      <p:ext uri="{BB962C8B-B14F-4D97-AF65-F5344CB8AC3E}">
        <p14:creationId xmlns:p14="http://schemas.microsoft.com/office/powerpoint/2010/main" val="19119210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Graded Quiz Question #2</a:t>
            </a:r>
            <a:endParaRPr lang="en-US" dirty="0"/>
          </a:p>
        </p:txBody>
      </p:sp>
      <p:sp>
        <p:nvSpPr>
          <p:cNvPr id="3" name="Content Placeholder 2"/>
          <p:cNvSpPr>
            <a:spLocks noGrp="1"/>
          </p:cNvSpPr>
          <p:nvPr>
            <p:ph idx="1"/>
          </p:nvPr>
        </p:nvSpPr>
        <p:spPr/>
        <p:txBody>
          <a:bodyPr/>
          <a:lstStyle/>
          <a:p>
            <a:r>
              <a:rPr lang="en-US" dirty="0" smtClean="0"/>
              <a:t>Which statement is most true about the relationship between obesity and metabolic rate?</a:t>
            </a:r>
          </a:p>
          <a:p>
            <a:pPr lvl="1"/>
            <a:r>
              <a:rPr lang="en-US" dirty="0" smtClean="0"/>
              <a:t>Obesity is associated with lower metabolic rate, resulting in positive energy balance</a:t>
            </a:r>
          </a:p>
          <a:p>
            <a:pPr lvl="1"/>
            <a:r>
              <a:rPr lang="en-US" dirty="0" smtClean="0"/>
              <a:t>Obesity is associated with lower metabolic rate, due to increased lean mass</a:t>
            </a:r>
          </a:p>
          <a:p>
            <a:pPr lvl="1"/>
            <a:r>
              <a:rPr lang="en-US" dirty="0" smtClean="0"/>
              <a:t>Obesity is associated with higher metabolic rate, due to increases in thermic effect of food</a:t>
            </a:r>
          </a:p>
          <a:p>
            <a:pPr lvl="1"/>
            <a:r>
              <a:rPr lang="en-US" dirty="0" smtClean="0"/>
              <a:t>Obesity is associated with higher metabolic rate, due to increases in the basal metabolic rate</a:t>
            </a:r>
          </a:p>
        </p:txBody>
      </p:sp>
    </p:spTree>
    <p:extLst>
      <p:ext uri="{BB962C8B-B14F-4D97-AF65-F5344CB8AC3E}">
        <p14:creationId xmlns:p14="http://schemas.microsoft.com/office/powerpoint/2010/main" val="32527898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Think, Pair, Share: Strengths and Limitations of Indirect Calorimetry vs Doubly Labelled Water</a:t>
            </a:r>
            <a:endParaRPr lang="en-US" dirty="0"/>
          </a:p>
        </p:txBody>
      </p:sp>
      <p:sp>
        <p:nvSpPr>
          <p:cNvPr id="6" name="Content Placeholder 5"/>
          <p:cNvSpPr>
            <a:spLocks noGrp="1"/>
          </p:cNvSpPr>
          <p:nvPr>
            <p:ph idx="1"/>
          </p:nvPr>
        </p:nvSpPr>
        <p:spPr>
          <a:xfrm>
            <a:off x="838200" y="1825625"/>
            <a:ext cx="5911392" cy="4351338"/>
          </a:xfrm>
        </p:spPr>
        <p:txBody>
          <a:bodyPr/>
          <a:lstStyle/>
          <a:p>
            <a:r>
              <a:rPr lang="en-US" dirty="0" smtClean="0"/>
              <a:t>Think about it yourself for 2 mins</a:t>
            </a:r>
          </a:p>
          <a:p>
            <a:r>
              <a:rPr lang="en-US" dirty="0" smtClean="0"/>
              <a:t>Talk to someone near you for 2 mins</a:t>
            </a:r>
          </a:p>
          <a:p>
            <a:r>
              <a:rPr lang="en-US" dirty="0" smtClean="0"/>
              <a:t>Bring it back to the group</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7398" y="1690688"/>
            <a:ext cx="5460884" cy="4655956"/>
          </a:xfrm>
          <a:prstGeom prst="rect">
            <a:avLst/>
          </a:prstGeom>
        </p:spPr>
      </p:pic>
      <p:cxnSp>
        <p:nvCxnSpPr>
          <p:cNvPr id="8" name="Straight Connector 7"/>
          <p:cNvCxnSpPr/>
          <p:nvPr/>
        </p:nvCxnSpPr>
        <p:spPr>
          <a:xfrm flipH="1">
            <a:off x="1168924" y="2045616"/>
            <a:ext cx="4920791"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1168925" y="2573518"/>
            <a:ext cx="5231875" cy="15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825247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think over-eating alters the basal metabolic rate?</a:t>
            </a:r>
            <a:endParaRPr lang="en-US" dirty="0"/>
          </a:p>
        </p:txBody>
      </p:sp>
      <p:sp>
        <p:nvSpPr>
          <p:cNvPr id="3" name="Content Placeholder 2"/>
          <p:cNvSpPr>
            <a:spLocks noGrp="1"/>
          </p:cNvSpPr>
          <p:nvPr>
            <p:ph idx="1"/>
          </p:nvPr>
        </p:nvSpPr>
        <p:spPr/>
        <p:txBody>
          <a:bodyPr/>
          <a:lstStyle/>
          <a:p>
            <a:r>
              <a:rPr lang="en-US" dirty="0" smtClean="0"/>
              <a:t>I think metabolic rate would be lower after over-eating</a:t>
            </a:r>
          </a:p>
          <a:p>
            <a:r>
              <a:rPr lang="en-US" dirty="0" smtClean="0"/>
              <a:t>I think metabolic rate would be higher after over-eating</a:t>
            </a:r>
          </a:p>
          <a:p>
            <a:r>
              <a:rPr lang="en-US" dirty="0" smtClean="0"/>
              <a:t>What do you think fasting or caloric restriction would do to the metabolic rate?</a:t>
            </a:r>
            <a:endParaRPr lang="en-US" dirty="0"/>
          </a:p>
        </p:txBody>
      </p:sp>
    </p:spTree>
    <p:extLst>
      <p:ext uri="{BB962C8B-B14F-4D97-AF65-F5344CB8AC3E}">
        <p14:creationId xmlns:p14="http://schemas.microsoft.com/office/powerpoint/2010/main" val="4433262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Over/underfeeding and metabolic rates</a:t>
            </a:r>
            <a:endParaRPr lang="en-US" dirty="0"/>
          </a:p>
        </p:txBody>
      </p:sp>
      <p:sp>
        <p:nvSpPr>
          <p:cNvPr id="4" name="TextBox 3"/>
          <p:cNvSpPr txBox="1"/>
          <p:nvPr/>
        </p:nvSpPr>
        <p:spPr>
          <a:xfrm>
            <a:off x="838200" y="5550195"/>
            <a:ext cx="11006470" cy="923330"/>
          </a:xfrm>
          <a:prstGeom prst="rect">
            <a:avLst/>
          </a:prstGeom>
          <a:noFill/>
        </p:spPr>
        <p:txBody>
          <a:bodyPr wrap="square" rtlCol="0">
            <a:spAutoFit/>
          </a:bodyPr>
          <a:lstStyle/>
          <a:p>
            <a:r>
              <a:rPr lang="en-US" b="1" dirty="0" err="1" smtClean="0"/>
              <a:t>Le</a:t>
            </a:r>
            <a:r>
              <a:rPr lang="en-US" b="1" dirty="0" err="1" smtClean="0">
                <a:effectLst/>
              </a:rPr>
              <a:t>ibel</a:t>
            </a:r>
            <a:r>
              <a:rPr lang="en-US" b="1" dirty="0" smtClean="0">
                <a:effectLst/>
              </a:rPr>
              <a:t> R, </a:t>
            </a:r>
            <a:r>
              <a:rPr lang="en-US" b="1" dirty="0" err="1" smtClean="0">
                <a:effectLst/>
              </a:rPr>
              <a:t>Osenbaum</a:t>
            </a:r>
            <a:r>
              <a:rPr lang="en-US" b="1" dirty="0" smtClean="0">
                <a:effectLst/>
              </a:rPr>
              <a:t> MIR, </a:t>
            </a:r>
            <a:r>
              <a:rPr lang="en-US" b="1" dirty="0" err="1" smtClean="0">
                <a:effectLst/>
              </a:rPr>
              <a:t>Leibel</a:t>
            </a:r>
            <a:r>
              <a:rPr lang="en-US" b="1" dirty="0" smtClean="0">
                <a:effectLst/>
              </a:rPr>
              <a:t> RL, Rosenbaum M, Hirsch J.</a:t>
            </a:r>
            <a:r>
              <a:rPr lang="en-US" dirty="0" smtClean="0">
                <a:effectLst/>
              </a:rPr>
              <a:t> Changes in energy expenditure resulting from altered body weight. </a:t>
            </a:r>
            <a:r>
              <a:rPr lang="en-US" i="1" dirty="0" smtClean="0">
                <a:effectLst/>
              </a:rPr>
              <a:t>N. Engl. J. Med.</a:t>
            </a:r>
            <a:r>
              <a:rPr lang="en-US" dirty="0" smtClean="0">
                <a:effectLst/>
              </a:rPr>
              <a:t> 1995;332(10):621–8. </a:t>
            </a:r>
            <a:r>
              <a:rPr lang="de-DE" dirty="0" smtClean="0">
                <a:effectLst/>
                <a:hlinkClick r:id="rId2"/>
              </a:rPr>
              <a:t>http://dx.doi.org/10.1056/NEJM199503093321001</a:t>
            </a:r>
            <a:endParaRPr lang="en-US" dirty="0" smtClean="0">
              <a:effectLst/>
            </a:endParaRPr>
          </a:p>
          <a:p>
            <a:endParaRPr lang="en-US" dirty="0"/>
          </a:p>
        </p:txBody>
      </p:sp>
      <p:pic>
        <p:nvPicPr>
          <p:cNvPr id="5" name="Picture 4"/>
          <p:cNvPicPr>
            <a:picLocks noChangeAspect="1"/>
          </p:cNvPicPr>
          <p:nvPr/>
        </p:nvPicPr>
        <p:blipFill>
          <a:blip r:embed="rId3"/>
          <a:stretch>
            <a:fillRect/>
          </a:stretch>
        </p:blipFill>
        <p:spPr>
          <a:xfrm>
            <a:off x="2940050" y="1244600"/>
            <a:ext cx="6311900" cy="4368800"/>
          </a:xfrm>
          <a:prstGeom prst="rect">
            <a:avLst/>
          </a:prstGeom>
        </p:spPr>
      </p:pic>
    </p:spTree>
    <p:extLst>
      <p:ext uri="{BB962C8B-B14F-4D97-AF65-F5344CB8AC3E}">
        <p14:creationId xmlns:p14="http://schemas.microsoft.com/office/powerpoint/2010/main" val="6538105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Biggest Loser Follow-Up Study</a:t>
            </a:r>
            <a:endParaRPr lang="en-US" dirty="0"/>
          </a:p>
        </p:txBody>
      </p:sp>
      <p:pic>
        <p:nvPicPr>
          <p:cNvPr id="4" name="Picture 3"/>
          <p:cNvPicPr>
            <a:picLocks noChangeAspect="1"/>
          </p:cNvPicPr>
          <p:nvPr/>
        </p:nvPicPr>
        <p:blipFill>
          <a:blip r:embed="rId3"/>
          <a:stretch>
            <a:fillRect/>
          </a:stretch>
        </p:blipFill>
        <p:spPr>
          <a:xfrm>
            <a:off x="838200" y="1477778"/>
            <a:ext cx="4737100" cy="4965700"/>
          </a:xfrm>
          <a:prstGeom prst="rect">
            <a:avLst/>
          </a:prstGeom>
        </p:spPr>
      </p:pic>
      <p:pic>
        <p:nvPicPr>
          <p:cNvPr id="5" name="Picture 4"/>
          <p:cNvPicPr>
            <a:picLocks noChangeAspect="1"/>
          </p:cNvPicPr>
          <p:nvPr/>
        </p:nvPicPr>
        <p:blipFill>
          <a:blip r:embed="rId4"/>
          <a:stretch>
            <a:fillRect/>
          </a:stretch>
        </p:blipFill>
        <p:spPr>
          <a:xfrm>
            <a:off x="6025116" y="1985778"/>
            <a:ext cx="5207000" cy="3949700"/>
          </a:xfrm>
          <a:prstGeom prst="rect">
            <a:avLst/>
          </a:prstGeom>
        </p:spPr>
      </p:pic>
      <p:sp>
        <p:nvSpPr>
          <p:cNvPr id="6" name="TextBox 5"/>
          <p:cNvSpPr txBox="1"/>
          <p:nvPr/>
        </p:nvSpPr>
        <p:spPr>
          <a:xfrm>
            <a:off x="5575300" y="6099142"/>
            <a:ext cx="6745533" cy="954107"/>
          </a:xfrm>
          <a:prstGeom prst="rect">
            <a:avLst/>
          </a:prstGeom>
          <a:noFill/>
        </p:spPr>
        <p:txBody>
          <a:bodyPr wrap="square" rtlCol="0">
            <a:spAutoFit/>
          </a:bodyPr>
          <a:lstStyle/>
          <a:p>
            <a:r>
              <a:rPr lang="en-US" sz="1400" b="1" dirty="0"/>
              <a:t>Fothergill E, </a:t>
            </a:r>
            <a:r>
              <a:rPr lang="en-US" sz="1400" b="1" dirty="0" err="1"/>
              <a:t>Guo</a:t>
            </a:r>
            <a:r>
              <a:rPr lang="en-US" sz="1400" b="1" dirty="0"/>
              <a:t> J, Howard L, Kerns JC, Knuth ND, </a:t>
            </a:r>
            <a:r>
              <a:rPr lang="en-US" sz="1400" b="1" dirty="0" err="1"/>
              <a:t>Brychta</a:t>
            </a:r>
            <a:r>
              <a:rPr lang="en-US" sz="1400" b="1" dirty="0"/>
              <a:t> R, Chen KY, </a:t>
            </a:r>
            <a:r>
              <a:rPr lang="en-US" sz="1400" b="1" dirty="0" err="1"/>
              <a:t>Skarulis</a:t>
            </a:r>
            <a:r>
              <a:rPr lang="en-US" sz="1400" b="1" dirty="0"/>
              <a:t> MC, Walter M, Walter PJ, Hall KD</a:t>
            </a:r>
            <a:r>
              <a:rPr lang="en-US" sz="1400" dirty="0"/>
              <a:t>. Persistent metabolic adaptation 6 years after “The Biggest Loser” competition. Obesity. 2016; 24: 1612–9. </a:t>
            </a:r>
            <a:r>
              <a:rPr lang="en-US" sz="1400" dirty="0" err="1"/>
              <a:t>doi</a:t>
            </a:r>
            <a:r>
              <a:rPr lang="en-US" sz="1400" dirty="0"/>
              <a:t>: </a:t>
            </a:r>
            <a:r>
              <a:rPr lang="en-US" sz="1400" dirty="0">
                <a:hlinkClick r:id="rId5"/>
              </a:rPr>
              <a:t>10.1002/oby.21538</a:t>
            </a:r>
            <a:r>
              <a:rPr lang="en-US" sz="1400" dirty="0"/>
              <a:t>.</a:t>
            </a:r>
          </a:p>
          <a:p>
            <a:endParaRPr lang="en-US" sz="1400" dirty="0"/>
          </a:p>
        </p:txBody>
      </p:sp>
      <p:cxnSp>
        <p:nvCxnSpPr>
          <p:cNvPr id="8" name="Straight Connector 7"/>
          <p:cNvCxnSpPr/>
          <p:nvPr/>
        </p:nvCxnSpPr>
        <p:spPr>
          <a:xfrm flipV="1">
            <a:off x="8342722" y="2356701"/>
            <a:ext cx="0" cy="2960017"/>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3033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Think, Pair Share: What is going on here?</a:t>
            </a:r>
            <a:endParaRPr lang="en-US" dirty="0"/>
          </a:p>
        </p:txBody>
      </p:sp>
      <p:sp>
        <p:nvSpPr>
          <p:cNvPr id="4" name="Content Placeholder 5"/>
          <p:cNvSpPr txBox="1">
            <a:spLocks/>
          </p:cNvSpPr>
          <p:nvPr/>
        </p:nvSpPr>
        <p:spPr>
          <a:xfrm>
            <a:off x="2676427" y="3267927"/>
            <a:ext cx="5911392" cy="275580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smtClean="0"/>
              <a:t>Think about it yourself for 2 mins</a:t>
            </a:r>
          </a:p>
          <a:p>
            <a:r>
              <a:rPr lang="en-US" dirty="0" smtClean="0"/>
              <a:t>Talk to someone near you for 2 mins</a:t>
            </a:r>
          </a:p>
          <a:p>
            <a:r>
              <a:rPr lang="en-US" dirty="0" smtClean="0"/>
              <a:t>Bring it back to the group</a:t>
            </a:r>
            <a:endParaRPr lang="en-US" dirty="0"/>
          </a:p>
        </p:txBody>
      </p:sp>
      <p:cxnSp>
        <p:nvCxnSpPr>
          <p:cNvPr id="5" name="Straight Connector 4"/>
          <p:cNvCxnSpPr/>
          <p:nvPr/>
        </p:nvCxnSpPr>
        <p:spPr>
          <a:xfrm flipH="1">
            <a:off x="3007152" y="3487918"/>
            <a:ext cx="4920791"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a:off x="3007153" y="4015820"/>
            <a:ext cx="5231875" cy="157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35291" y="1622536"/>
            <a:ext cx="10105534" cy="954107"/>
          </a:xfrm>
          <a:prstGeom prst="rect">
            <a:avLst/>
          </a:prstGeom>
          <a:noFill/>
        </p:spPr>
        <p:txBody>
          <a:bodyPr wrap="square" rtlCol="0">
            <a:spAutoFit/>
          </a:bodyPr>
          <a:lstStyle/>
          <a:p>
            <a:r>
              <a:rPr lang="en-US" sz="2800" dirty="0" smtClean="0"/>
              <a:t>Question: Why did more the people who regained the </a:t>
            </a:r>
            <a:r>
              <a:rPr lang="en-US" sz="2800" b="1" dirty="0" smtClean="0"/>
              <a:t>least</a:t>
            </a:r>
            <a:r>
              <a:rPr lang="en-US" sz="2800" dirty="0" smtClean="0"/>
              <a:t> weight have the largest reduction in energy expenditure?</a:t>
            </a:r>
            <a:endParaRPr lang="en-US" sz="2800" dirty="0"/>
          </a:p>
        </p:txBody>
      </p:sp>
    </p:spTree>
    <p:extLst>
      <p:ext uri="{BB962C8B-B14F-4D97-AF65-F5344CB8AC3E}">
        <p14:creationId xmlns:p14="http://schemas.microsoft.com/office/powerpoint/2010/main" val="2025761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Content Placeholder 2"/>
          <p:cNvSpPr>
            <a:spLocks noGrp="1"/>
          </p:cNvSpPr>
          <p:nvPr>
            <p:ph idx="1"/>
          </p:nvPr>
        </p:nvSpPr>
        <p:spPr/>
        <p:txBody>
          <a:bodyPr>
            <a:normAutofit lnSpcReduction="10000"/>
          </a:bodyPr>
          <a:lstStyle/>
          <a:p>
            <a:r>
              <a:rPr lang="en-US" dirty="0"/>
              <a:t>Apply the concept of energy balance to understanding weight gain and weight loss.</a:t>
            </a:r>
          </a:p>
          <a:p>
            <a:r>
              <a:rPr lang="en-US" dirty="0" smtClean="0"/>
              <a:t>Explain </a:t>
            </a:r>
            <a:r>
              <a:rPr lang="en-US" dirty="0"/>
              <a:t>the differences in energy content of various macronutrients.</a:t>
            </a:r>
          </a:p>
          <a:p>
            <a:r>
              <a:rPr lang="en-US" dirty="0" smtClean="0"/>
              <a:t>Differentiate between </a:t>
            </a:r>
            <a:r>
              <a:rPr lang="en-US" dirty="0"/>
              <a:t>the components of energy intake and energy expenditure and how evaluate how these contribute to energy balance</a:t>
            </a:r>
            <a:r>
              <a:rPr lang="en-US" dirty="0" smtClean="0"/>
              <a:t>.</a:t>
            </a:r>
          </a:p>
          <a:p>
            <a:r>
              <a:rPr lang="en-US" dirty="0" smtClean="0"/>
              <a:t>Interpret how energy intake and energy expenditure are assessed, including the biases and limitations of these methods.</a:t>
            </a:r>
            <a:endParaRPr lang="en-US" dirty="0"/>
          </a:p>
          <a:p>
            <a:r>
              <a:rPr lang="en-US" dirty="0" smtClean="0"/>
              <a:t>Understand </a:t>
            </a:r>
            <a:r>
              <a:rPr lang="en-US" dirty="0"/>
              <a:t>how energy balance and its various sub-components are changed in response to dieting.</a:t>
            </a:r>
            <a:endParaRPr lang="en-US" dirty="0">
              <a:effectLst/>
            </a:endParaRPr>
          </a:p>
        </p:txBody>
      </p:sp>
    </p:spTree>
    <p:extLst>
      <p:ext uri="{BB962C8B-B14F-4D97-AF65-F5344CB8AC3E}">
        <p14:creationId xmlns:p14="http://schemas.microsoft.com/office/powerpoint/2010/main" val="8490985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Graded Quiz Question #3</a:t>
            </a:r>
            <a:endParaRPr lang="en-US" dirty="0"/>
          </a:p>
        </p:txBody>
      </p:sp>
      <p:sp>
        <p:nvSpPr>
          <p:cNvPr id="3" name="Content Placeholder 2"/>
          <p:cNvSpPr>
            <a:spLocks noGrp="1"/>
          </p:cNvSpPr>
          <p:nvPr>
            <p:ph idx="1"/>
          </p:nvPr>
        </p:nvSpPr>
        <p:spPr/>
        <p:txBody>
          <a:bodyPr/>
          <a:lstStyle/>
          <a:p>
            <a:r>
              <a:rPr lang="en-US" dirty="0" smtClean="0"/>
              <a:t>Glucagon acts very rapidly and results in an decreased activity of </a:t>
            </a:r>
            <a:r>
              <a:rPr lang="en-US" dirty="0" err="1" smtClean="0"/>
              <a:t>FBPase</a:t>
            </a:r>
            <a:r>
              <a:rPr lang="en-US" dirty="0" smtClean="0"/>
              <a:t>.  What is the most plausible explanation?</a:t>
            </a:r>
          </a:p>
          <a:p>
            <a:pPr lvl="1"/>
            <a:r>
              <a:rPr lang="en-US" dirty="0" smtClean="0"/>
              <a:t>Glucagon allosterically activates </a:t>
            </a:r>
            <a:r>
              <a:rPr lang="en-US" dirty="0" err="1" smtClean="0"/>
              <a:t>FBPase</a:t>
            </a:r>
            <a:r>
              <a:rPr lang="en-US" dirty="0" smtClean="0"/>
              <a:t> by increasing the amounts of ATP</a:t>
            </a:r>
          </a:p>
          <a:p>
            <a:pPr lvl="1"/>
            <a:r>
              <a:rPr lang="en-US" dirty="0" smtClean="0"/>
              <a:t>Glucagon causes transcriptional downregulation of </a:t>
            </a:r>
            <a:r>
              <a:rPr lang="en-US" dirty="0" err="1" smtClean="0"/>
              <a:t>FBPase</a:t>
            </a:r>
            <a:r>
              <a:rPr lang="en-US" dirty="0" smtClean="0"/>
              <a:t> by inhibiting CREB</a:t>
            </a:r>
          </a:p>
          <a:p>
            <a:pPr lvl="1"/>
            <a:r>
              <a:rPr lang="en-US" dirty="0" smtClean="0"/>
              <a:t>Glucagon results in an inhibitory phosphorylation of </a:t>
            </a:r>
            <a:r>
              <a:rPr lang="en-US" dirty="0" err="1" smtClean="0"/>
              <a:t>FBPase</a:t>
            </a:r>
            <a:r>
              <a:rPr lang="en-US" dirty="0" smtClean="0"/>
              <a:t> via PKA</a:t>
            </a:r>
          </a:p>
          <a:p>
            <a:pPr lvl="1"/>
            <a:r>
              <a:rPr lang="en-US" dirty="0" smtClean="0"/>
              <a:t>Glucagon causes DNA methylation at the </a:t>
            </a:r>
            <a:r>
              <a:rPr lang="en-US" dirty="0" err="1" smtClean="0"/>
              <a:t>FBPase</a:t>
            </a:r>
            <a:r>
              <a:rPr lang="en-US" dirty="0" smtClean="0"/>
              <a:t> gene to reduce transcription</a:t>
            </a:r>
            <a:endParaRPr lang="en-US" dirty="0"/>
          </a:p>
        </p:txBody>
      </p:sp>
    </p:spTree>
    <p:extLst>
      <p:ext uri="{BB962C8B-B14F-4D97-AF65-F5344CB8AC3E}">
        <p14:creationId xmlns:p14="http://schemas.microsoft.com/office/powerpoint/2010/main" val="120264251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Metabolic Control Systems</a:t>
            </a:r>
            <a:endParaRPr lang="en-US" dirty="0"/>
          </a:p>
        </p:txBody>
      </p:sp>
      <p:sp>
        <p:nvSpPr>
          <p:cNvPr id="3" name="Subtitle 2"/>
          <p:cNvSpPr>
            <a:spLocks noGrp="1"/>
          </p:cNvSpPr>
          <p:nvPr>
            <p:ph type="body" idx="1"/>
          </p:nvPr>
        </p:nvSpPr>
        <p:spPr/>
        <p:txBody>
          <a:bodyPr/>
          <a:lstStyle/>
          <a:p>
            <a:r>
              <a:rPr lang="en-US" dirty="0" smtClean="0"/>
              <a:t>Energy balance with a very brief review of biochemistry and endocrinology</a:t>
            </a:r>
            <a:endParaRPr lang="en-US" dirty="0"/>
          </a:p>
        </p:txBody>
      </p:sp>
    </p:spTree>
    <p:extLst>
      <p:ext uri="{BB962C8B-B14F-4D97-AF65-F5344CB8AC3E}">
        <p14:creationId xmlns:p14="http://schemas.microsoft.com/office/powerpoint/2010/main" val="2139517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Content Placeholder 2"/>
          <p:cNvSpPr>
            <a:spLocks noGrp="1"/>
          </p:cNvSpPr>
          <p:nvPr>
            <p:ph idx="1"/>
          </p:nvPr>
        </p:nvSpPr>
        <p:spPr/>
        <p:txBody>
          <a:bodyPr>
            <a:normAutofit lnSpcReduction="10000"/>
          </a:bodyPr>
          <a:lstStyle/>
          <a:p>
            <a:r>
              <a:rPr lang="en-US" dirty="0"/>
              <a:t>Apply the concept of energy balance to understanding weight gain and weight loss.</a:t>
            </a:r>
          </a:p>
          <a:p>
            <a:r>
              <a:rPr lang="en-US" dirty="0" smtClean="0"/>
              <a:t>Explain </a:t>
            </a:r>
            <a:r>
              <a:rPr lang="en-US" dirty="0"/>
              <a:t>the differences in energy content of various macronutrients.</a:t>
            </a:r>
          </a:p>
          <a:p>
            <a:r>
              <a:rPr lang="en-US" dirty="0" smtClean="0"/>
              <a:t>Differentiate between </a:t>
            </a:r>
            <a:r>
              <a:rPr lang="en-US" dirty="0"/>
              <a:t>the components of energy intake and energy expenditure and how evaluate how these contribute to energy balance</a:t>
            </a:r>
            <a:r>
              <a:rPr lang="en-US" dirty="0" smtClean="0"/>
              <a:t>.</a:t>
            </a:r>
          </a:p>
          <a:p>
            <a:r>
              <a:rPr lang="en-US" dirty="0" smtClean="0"/>
              <a:t>Interpret how energy intake and energy expenditure are assessed, including the biases and limitations of these methods.</a:t>
            </a:r>
            <a:endParaRPr lang="en-US" dirty="0"/>
          </a:p>
          <a:p>
            <a:r>
              <a:rPr lang="en-US" dirty="0" smtClean="0"/>
              <a:t>Understand </a:t>
            </a:r>
            <a:r>
              <a:rPr lang="en-US" dirty="0"/>
              <a:t>how energy balance and its various sub-components are changed in response to dieting.</a:t>
            </a:r>
            <a:endParaRPr lang="en-US" dirty="0">
              <a:effectLst/>
            </a:endParaRPr>
          </a:p>
        </p:txBody>
      </p:sp>
    </p:spTree>
    <p:extLst>
      <p:ext uri="{BB962C8B-B14F-4D97-AF65-F5344CB8AC3E}">
        <p14:creationId xmlns:p14="http://schemas.microsoft.com/office/powerpoint/2010/main" val="4261257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Background</a:t>
            </a:r>
            <a:endParaRPr lang="en-US" dirty="0"/>
          </a:p>
        </p:txBody>
      </p:sp>
      <p:sp>
        <p:nvSpPr>
          <p:cNvPr id="6" name="Text Placeholder 5"/>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984637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Background concepts</a:t>
            </a:r>
            <a:endParaRPr lang="en-US" dirty="0"/>
          </a:p>
        </p:txBody>
      </p:sp>
      <p:sp>
        <p:nvSpPr>
          <p:cNvPr id="5" name="Content Placeholder 4"/>
          <p:cNvSpPr>
            <a:spLocks noGrp="1"/>
          </p:cNvSpPr>
          <p:nvPr>
            <p:ph idx="1"/>
          </p:nvPr>
        </p:nvSpPr>
        <p:spPr/>
        <p:txBody>
          <a:bodyPr/>
          <a:lstStyle/>
          <a:p>
            <a:r>
              <a:rPr lang="en-US" dirty="0" smtClean="0"/>
              <a:t>Some basic enzymology concepts</a:t>
            </a:r>
          </a:p>
          <a:p>
            <a:pPr lvl="1"/>
            <a:r>
              <a:rPr lang="en-US" dirty="0" smtClean="0"/>
              <a:t>Allosteric regulation, metabolic flux, thermodynamics, energy</a:t>
            </a:r>
          </a:p>
          <a:p>
            <a:pPr lvl="1"/>
            <a:r>
              <a:rPr lang="en-US" dirty="0" smtClean="0"/>
              <a:t>Enzymatic regulation of various types</a:t>
            </a:r>
          </a:p>
          <a:p>
            <a:r>
              <a:rPr lang="en-US" dirty="0" smtClean="0"/>
              <a:t>An understanding of endocrinology</a:t>
            </a:r>
          </a:p>
          <a:p>
            <a:pPr lvl="1"/>
            <a:r>
              <a:rPr lang="en-US" dirty="0" smtClean="0"/>
              <a:t>understanding of the roles of key metabolic hormones (insulin, glucagon, glucocorticoids, adrenaline, growth hormone)</a:t>
            </a:r>
          </a:p>
          <a:p>
            <a:pPr lvl="1"/>
            <a:r>
              <a:rPr lang="en-US" dirty="0" smtClean="0"/>
              <a:t>A general sense of signaling pathways (PKA, </a:t>
            </a:r>
            <a:r>
              <a:rPr lang="en-US" dirty="0" err="1" smtClean="0"/>
              <a:t>Akt</a:t>
            </a:r>
            <a:r>
              <a:rPr lang="en-US" dirty="0" smtClean="0"/>
              <a:t>/PKB, mTORC1) relevant to nutrition</a:t>
            </a:r>
          </a:p>
          <a:p>
            <a:r>
              <a:rPr lang="en-US" dirty="0" smtClean="0"/>
              <a:t>Please come talk to us if you need help, or if the review handouts are </a:t>
            </a:r>
            <a:r>
              <a:rPr lang="en-US" smtClean="0"/>
              <a:t>not clear/sufficient for your needs</a:t>
            </a:r>
            <a:endParaRPr lang="en-US" dirty="0" smtClean="0"/>
          </a:p>
          <a:p>
            <a:endParaRPr lang="en-US" dirty="0"/>
          </a:p>
        </p:txBody>
      </p:sp>
    </p:spTree>
    <p:extLst>
      <p:ext uri="{BB962C8B-B14F-4D97-AF65-F5344CB8AC3E}">
        <p14:creationId xmlns:p14="http://schemas.microsoft.com/office/powerpoint/2010/main" val="21174380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Problem Roulette Demonstration</a:t>
            </a:r>
            <a:endParaRPr lang="en-US" dirty="0"/>
          </a:p>
        </p:txBody>
      </p:sp>
      <p:sp>
        <p:nvSpPr>
          <p:cNvPr id="5" name="Content Placeholder 4"/>
          <p:cNvSpPr>
            <a:spLocks noGrp="1"/>
          </p:cNvSpPr>
          <p:nvPr>
            <p:ph idx="1"/>
          </p:nvPr>
        </p:nvSpPr>
        <p:spPr/>
        <p:txBody>
          <a:bodyPr/>
          <a:lstStyle/>
          <a:p>
            <a:r>
              <a:rPr lang="en-US" dirty="0" smtClean="0"/>
              <a:t>Background review (physiology, biochemistry, digestion)</a:t>
            </a:r>
          </a:p>
          <a:p>
            <a:r>
              <a:rPr lang="en-US" dirty="0" smtClean="0"/>
              <a:t>Test bank (583 questions currently)</a:t>
            </a:r>
          </a:p>
          <a:p>
            <a:r>
              <a:rPr lang="en-US" dirty="0" smtClean="0"/>
              <a:t>Optional assignment (can do once per unit for 10 points each)</a:t>
            </a:r>
          </a:p>
          <a:p>
            <a:endParaRPr lang="en-US" dirty="0"/>
          </a:p>
        </p:txBody>
      </p:sp>
    </p:spTree>
    <p:extLst>
      <p:ext uri="{BB962C8B-B14F-4D97-AF65-F5344CB8AC3E}">
        <p14:creationId xmlns:p14="http://schemas.microsoft.com/office/powerpoint/2010/main" val="87152058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1276</TotalTime>
  <Words>1576</Words>
  <Application>Microsoft Macintosh PowerPoint</Application>
  <PresentationFormat>Widescreen</PresentationFormat>
  <Paragraphs>190</Paragraphs>
  <Slides>35</Slides>
  <Notes>10</Notes>
  <HiddenSlides>4</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Calibri</vt:lpstr>
      <vt:lpstr>Calibri Light</vt:lpstr>
      <vt:lpstr>Symbol</vt:lpstr>
      <vt:lpstr>Arial</vt:lpstr>
      <vt:lpstr>Office Theme</vt:lpstr>
      <vt:lpstr>Lecture 2 Quiz</vt:lpstr>
      <vt:lpstr>Graded Quiz Question #1</vt:lpstr>
      <vt:lpstr>Graded Quiz Question #2</vt:lpstr>
      <vt:lpstr>Graded Quiz Question #3</vt:lpstr>
      <vt:lpstr>Metabolic Control Systems</vt:lpstr>
      <vt:lpstr>Learning Objectives</vt:lpstr>
      <vt:lpstr>Background</vt:lpstr>
      <vt:lpstr>Background concepts</vt:lpstr>
      <vt:lpstr>Problem Roulette Demonstration</vt:lpstr>
      <vt:lpstr>Biochemistry Review</vt:lpstr>
      <vt:lpstr>If an enzyme is catalytically activated…</vt:lpstr>
      <vt:lpstr>Kinetics of Enzyme Reactions</vt:lpstr>
      <vt:lpstr>Committed or rate limiting steps?</vt:lpstr>
      <vt:lpstr>Co-operativity</vt:lpstr>
      <vt:lpstr>Which is an example of allosteric control of glycogen synthase?</vt:lpstr>
      <vt:lpstr>Enzymes are Regulated by Several Mechanisms</vt:lpstr>
      <vt:lpstr>Several Levels of Metabolic Control</vt:lpstr>
      <vt:lpstr>Example Post-Translational Metabolic Control System</vt:lpstr>
      <vt:lpstr>Energy Balance and Obesity</vt:lpstr>
      <vt:lpstr>Energy Intake</vt:lpstr>
      <vt:lpstr>Methods of analyzing macronutrient intake</vt:lpstr>
      <vt:lpstr>Energy Expenditure</vt:lpstr>
      <vt:lpstr>Parts of the Metabolic Rate Metabolic Rate</vt:lpstr>
      <vt:lpstr>Modifiers of energy expenditure</vt:lpstr>
      <vt:lpstr>All other things being equal, what do you think is the energy balance difference between whole and skim milk?</vt:lpstr>
      <vt:lpstr>Estimating Total Daily Energy Expenditure</vt:lpstr>
      <vt:lpstr>What is heat and why is it relevant for energy expenditure?</vt:lpstr>
      <vt:lpstr>Sources of Metabolic Inefficiency</vt:lpstr>
      <vt:lpstr>How do we measure metabolic rates</vt:lpstr>
      <vt:lpstr>Think, Pair, Share: Strengths and Limitations of Indirect Calorimetry vs Doubly Labelled Water</vt:lpstr>
      <vt:lpstr>How do you think over-eating alters the basal metabolic rate?</vt:lpstr>
      <vt:lpstr>Over/underfeeding and metabolic rates</vt:lpstr>
      <vt:lpstr>The Biggest Loser Follow-Up Study</vt:lpstr>
      <vt:lpstr>Think, Pair Share: What is going on here?</vt:lpstr>
      <vt:lpstr>Learning Objectives</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Metabolic Control Systems</dc:title>
  <dc:creator>Dave Bridges</dc:creator>
  <cp:lastModifiedBy>Dave Bridges</cp:lastModifiedBy>
  <cp:revision>80</cp:revision>
  <cp:lastPrinted>2016-09-13T18:00:56Z</cp:lastPrinted>
  <dcterms:created xsi:type="dcterms:W3CDTF">2016-09-05T11:19:01Z</dcterms:created>
  <dcterms:modified xsi:type="dcterms:W3CDTF">2017-09-12T21:36:00Z</dcterms:modified>
</cp:coreProperties>
</file>

<file path=docProps/thumbnail.jpeg>
</file>